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75" r:id="rId4"/>
    <p:sldId id="285" r:id="rId5"/>
    <p:sldId id="269" r:id="rId6"/>
    <p:sldId id="280" r:id="rId7"/>
    <p:sldId id="291" r:id="rId8"/>
    <p:sldId id="297" r:id="rId9"/>
    <p:sldId id="284" r:id="rId10"/>
    <p:sldId id="308" r:id="rId11"/>
    <p:sldId id="286" r:id="rId12"/>
    <p:sldId id="287" r:id="rId13"/>
    <p:sldId id="288" r:id="rId14"/>
    <p:sldId id="292" r:id="rId15"/>
    <p:sldId id="268" r:id="rId16"/>
    <p:sldId id="321" r:id="rId17"/>
    <p:sldId id="271" r:id="rId18"/>
    <p:sldId id="272" r:id="rId19"/>
    <p:sldId id="270" r:id="rId20"/>
    <p:sldId id="282" r:id="rId21"/>
    <p:sldId id="279" r:id="rId22"/>
    <p:sldId id="295" r:id="rId23"/>
    <p:sldId id="301" r:id="rId24"/>
    <p:sldId id="302" r:id="rId25"/>
    <p:sldId id="309" r:id="rId26"/>
    <p:sldId id="324" r:id="rId27"/>
    <p:sldId id="281" r:id="rId28"/>
    <p:sldId id="296" r:id="rId29"/>
    <p:sldId id="318" r:id="rId30"/>
    <p:sldId id="325" r:id="rId31"/>
    <p:sldId id="290" r:id="rId32"/>
    <p:sldId id="326" r:id="rId33"/>
    <p:sldId id="315" r:id="rId34"/>
    <p:sldId id="334" r:id="rId35"/>
    <p:sldId id="335" r:id="rId36"/>
    <p:sldId id="336" r:id="rId37"/>
    <p:sldId id="344" r:id="rId38"/>
    <p:sldId id="349" r:id="rId39"/>
    <p:sldId id="337" r:id="rId40"/>
    <p:sldId id="341" r:id="rId41"/>
    <p:sldId id="342" r:id="rId42"/>
    <p:sldId id="343" r:id="rId43"/>
    <p:sldId id="339" r:id="rId44"/>
    <p:sldId id="345" r:id="rId45"/>
    <p:sldId id="346" r:id="rId46"/>
    <p:sldId id="347" r:id="rId47"/>
    <p:sldId id="350" r:id="rId48"/>
    <p:sldId id="338" r:id="rId49"/>
    <p:sldId id="340" r:id="rId50"/>
    <p:sldId id="348" r:id="rId51"/>
  </p:sldIdLst>
  <p:sldSz cx="24384000" cy="13716000"/>
  <p:notesSz cx="6858000" cy="9144000"/>
  <p:embeddedFontLst>
    <p:embeddedFont>
      <p:font typeface="Helvetica Neue" panose="020B0600000101010101" charset="0"/>
      <p:regular r:id="rId53"/>
      <p:bold r:id="rId54"/>
      <p:italic r:id="rId55"/>
      <p:boldItalic r:id="rId56"/>
    </p:embeddedFont>
    <p:embeddedFont>
      <p:font typeface="Helvetica Neue Light" panose="020B0600000101010101" charset="0"/>
      <p:regular r:id="rId57"/>
      <p:bold r:id="rId58"/>
      <p:italic r:id="rId59"/>
      <p:boldItalic r:id="rId60"/>
    </p:embeddedFont>
    <p:embeddedFont>
      <p:font typeface="Noto Sans KR" panose="020B0500000000000000" pitchFamily="34" charset="-127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9" roundtripDataSignature="AMtx7mhXrKN6WLTKZ2uTUtJ4DgffNdaVC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채은 이" initials="채이" lastIdx="1" clrIdx="0">
    <p:extLst>
      <p:ext uri="{19B8F6BF-5375-455C-9EA6-DF929625EA0E}">
        <p15:presenceInfo xmlns:p15="http://schemas.microsoft.com/office/powerpoint/2012/main" userId="1e3531f3d6178b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18C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460895481632507E-2"/>
          <c:y val="4.3569588882688248E-2"/>
          <c:w val="0.91164128884926232"/>
          <c:h val="0.879584562216150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막대 그래프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13-4535-BE69-EA9EE93C1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막대 그래프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E13-4535-BE69-EA9EE93C1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6142912"/>
        <c:axId val="462593344"/>
      </c:barChart>
      <c:catAx>
        <c:axId val="396142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2593344"/>
        <c:crosses val="autoZero"/>
        <c:auto val="1"/>
        <c:lblAlgn val="ctr"/>
        <c:lblOffset val="100"/>
        <c:noMultiLvlLbl val="0"/>
      </c:catAx>
      <c:valAx>
        <c:axId val="462593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6142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77-4C0F-9AFC-1A2A18EACF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4F-4310-A8C4-7B02F372C8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4F-4310-A8C4-7B02F372C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0016352"/>
        <c:axId val="618092704"/>
      </c:lineChart>
      <c:catAx>
        <c:axId val="670016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8092704"/>
        <c:crosses val="autoZero"/>
        <c:auto val="1"/>
        <c:lblAlgn val="ctr"/>
        <c:lblOffset val="100"/>
        <c:noMultiLvlLbl val="0"/>
      </c:catAx>
      <c:valAx>
        <c:axId val="61809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0016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384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12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696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8896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4093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892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808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5395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629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26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767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15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3676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4462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04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322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8052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4809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830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3627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627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0770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705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410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734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494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864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373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0812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5424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9252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417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22488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120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579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4165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21111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043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5219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463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450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27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50353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4461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53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1433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8345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763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cssref/css_selectors.as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mozilla.org/ko/docs/Web/CSS/Referen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lor-hex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1517625" y="1934725"/>
            <a:ext cx="120081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크기 조정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(viewport)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6986" y="6776057"/>
            <a:ext cx="17420046" cy="532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&lt;meta&gt; </a:t>
            </a: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태그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의 </a:t>
            </a: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viewport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화면 상의 화상 크기 조정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주로 위와 같이 화면 너비를 기기 너비에 맞춰주는 방식을 사용해요</a:t>
            </a:r>
            <a:r>
              <a:rPr lang="en-US" altLang="ko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initial-scale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초기 배율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* width: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너비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height: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높이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* user-scalable: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사용자의 화면 축소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확대 여부 결정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94B71EEF-F9AE-4C38-B3E7-12C32C49B74F}"/>
              </a:ext>
            </a:extLst>
          </p:cNvPr>
          <p:cNvSpPr txBox="1"/>
          <p:nvPr/>
        </p:nvSpPr>
        <p:spPr>
          <a:xfrm>
            <a:off x="1216986" y="3203387"/>
            <a:ext cx="17015290" cy="330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&lt;head&gt;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	&lt;meta name=“viewport” content=“width=device-width,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	 initial-scale=1.0”&gt;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131888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table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BDB5C019-8A1F-4973-AB31-8A398A711F99}"/>
              </a:ext>
            </a:extLst>
          </p:cNvPr>
          <p:cNvSpPr txBox="1"/>
          <p:nvPr/>
        </p:nvSpPr>
        <p:spPr>
          <a:xfrm>
            <a:off x="1219200" y="3655841"/>
            <a:ext cx="15611100" cy="586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표</a:t>
            </a: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(table)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작성할 때 사용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&lt;table&gt; 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테이블을 만드는 태그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altLang="ko-KR" sz="48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th</a:t>
            </a: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 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테이블의 헤더 부분을 만드는 태그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&lt;tr&gt;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테이블의 행을 만드는 태그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&lt;td&gt; 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테이블의 열을 만드는 태그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D5C50-1421-40D3-B020-2B30B3B2E59D}"/>
              </a:ext>
            </a:extLst>
          </p:cNvPr>
          <p:cNvSpPr txBox="1"/>
          <p:nvPr/>
        </p:nvSpPr>
        <p:spPr>
          <a:xfrm>
            <a:off x="1219200" y="10599576"/>
            <a:ext cx="81660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→ </a:t>
            </a:r>
            <a:r>
              <a:rPr lang="en-US" altLang="ko-KR" sz="5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3x3 </a:t>
            </a:r>
            <a:r>
              <a:rPr lang="ko-KR" altLang="en-US" sz="5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표를 작성하고 싶다면</a:t>
            </a:r>
            <a:r>
              <a:rPr lang="en-US" altLang="ko-KR" sz="5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  <a:endParaRPr lang="ko-KR" altLang="en-US" sz="5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409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table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12E5394-87EA-445F-A978-586203999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541234"/>
            <a:ext cx="6893056" cy="87388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B10ABD8-A46D-4F6F-AB83-A852ED722098}"/>
              </a:ext>
            </a:extLst>
          </p:cNvPr>
          <p:cNvSpPr/>
          <p:nvPr/>
        </p:nvSpPr>
        <p:spPr>
          <a:xfrm>
            <a:off x="8808098" y="5738326"/>
            <a:ext cx="2730583" cy="2239347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D673D7-DC8B-4285-B157-94769FA7D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3559" y="5330621"/>
            <a:ext cx="6266538" cy="30547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6468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table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B10ABD8-A46D-4F6F-AB83-A852ED722098}"/>
              </a:ext>
            </a:extLst>
          </p:cNvPr>
          <p:cNvSpPr/>
          <p:nvPr/>
        </p:nvSpPr>
        <p:spPr>
          <a:xfrm>
            <a:off x="9655174" y="5882950"/>
            <a:ext cx="2239347" cy="1950098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4FC9D6A-EC0F-4F75-928D-FDFE42A0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1588" y="5330620"/>
            <a:ext cx="6292521" cy="30547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AD56C5B-08FA-42EA-B768-6CFCC2CE4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123" y="3299881"/>
            <a:ext cx="8302706" cy="76542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B08FC323-A6C3-4FC0-987C-7C7DB2022512}"/>
              </a:ext>
            </a:extLst>
          </p:cNvPr>
          <p:cNvSpPr txBox="1"/>
          <p:nvPr/>
        </p:nvSpPr>
        <p:spPr>
          <a:xfrm>
            <a:off x="1615361" y="11276308"/>
            <a:ext cx="16788748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align, border, width, height </a:t>
            </a:r>
            <a:r>
              <a:rPr lang="ko-KR" altLang="en-US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등으로 속성을 정의할 수 있어요 </a:t>
            </a: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Wingdings" panose="05000000000000000000" pitchFamily="2" charset="2"/>
              </a:rPr>
              <a:t></a:t>
            </a: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3206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31073" y="1220386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제목 요소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h1~h6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FEAE655-B520-4915-AC43-1D7E04C8E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1536"/>
            <a:ext cx="6822597" cy="6479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687841-3FAA-4505-9490-4E2D8D42A2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4"/>
          <a:stretch/>
        </p:blipFill>
        <p:spPr>
          <a:xfrm>
            <a:off x="12787202" y="3871535"/>
            <a:ext cx="4301690" cy="647966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6BA935E-51FF-4A0F-9CB1-7BDABCF05925}"/>
              </a:ext>
            </a:extLst>
          </p:cNvPr>
          <p:cNvSpPr/>
          <p:nvPr/>
        </p:nvSpPr>
        <p:spPr>
          <a:xfrm>
            <a:off x="8808098" y="5738326"/>
            <a:ext cx="2730583" cy="2239347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666F1-8C4C-4107-92C0-0FAECDCC0707}"/>
              </a:ext>
            </a:extLst>
          </p:cNvPr>
          <p:cNvSpPr txBox="1"/>
          <p:nvPr/>
        </p:nvSpPr>
        <p:spPr>
          <a:xfrm>
            <a:off x="6360486" y="11038295"/>
            <a:ext cx="7625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숫자에 따라 글자 크기가 달라짐</a:t>
            </a:r>
            <a:r>
              <a:rPr lang="en-US" altLang="ko-KR" sz="4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ko-KR" altLang="en-US" sz="4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16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2934186"/>
            <a:ext cx="17577806" cy="1070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&lt;div&gt;, &lt;span&gt;, &lt;p&gt; </a:t>
            </a: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내용들을 </a:t>
            </a:r>
            <a:r>
              <a:rPr lang="ko-KR" altLang="en-US" sz="45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묶음</a:t>
            </a:r>
            <a:endParaRPr lang="en-US" altLang="ko-KR" sz="4500" b="1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p</a:t>
            </a: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앞뒤 줄 바꿈 넣어 단락 형성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div: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줄 바꿈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span: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줄 바꿈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X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sz="45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script&gt;</a:t>
            </a: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실행 가능한 </a:t>
            </a:r>
            <a:r>
              <a:rPr lang="ko-KR" altLang="en-US" sz="45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코드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주로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JavaScript)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웹 페이지에 포함시킴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(* JavaScript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도 주로 웹의 동작을 구현하기 위해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HTML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처럼 브라우저에서 쓰이는 언어예요</a:t>
            </a:r>
            <a:r>
              <a:rPr lang="en-US" altLang="ko-KR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!)</a:t>
            </a:r>
            <a:r>
              <a:rPr lang="ko-KR" altLang="en-US" sz="3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lang="en-US" altLang="ko-KR" sz="3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&lt;style&gt;</a:t>
            </a: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 어느 쪽으로도 사용 가능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디자인 정보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정의 → 주로 </a:t>
            </a: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사용하기 때문에 추후에 더 자세하게 다룰 거예요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Wingdings" panose="05000000000000000000" pitchFamily="2" charset="2"/>
              </a:rPr>
              <a:t></a:t>
            </a:r>
            <a:endParaRPr lang="en-US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1074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074050"/>
            <a:ext cx="17577806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sz="45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canvas&gt;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EF038-87E7-4986-B78D-A550D5869C68}"/>
              </a:ext>
            </a:extLst>
          </p:cNvPr>
          <p:cNvSpPr txBox="1"/>
          <p:nvPr/>
        </p:nvSpPr>
        <p:spPr>
          <a:xfrm>
            <a:off x="1219200" y="4497335"/>
            <a:ext cx="17015290" cy="8871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4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&lt;canvas id=“</a:t>
            </a:r>
            <a:r>
              <a:rPr lang="en-US" altLang="ko-KR" sz="4400" dirty="0" err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canv</a:t>
            </a:r>
            <a:r>
              <a:rPr lang="en-US" altLang="ko-KR" sz="44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” width=“100” height=“100”&gt; &lt;/canvas&gt;</a:t>
            </a:r>
          </a:p>
        </p:txBody>
      </p:sp>
      <p:sp>
        <p:nvSpPr>
          <p:cNvPr id="13" name="Google Shape;108;p3">
            <a:extLst>
              <a:ext uri="{FF2B5EF4-FFF2-40B4-BE49-F238E27FC236}">
                <a16:creationId xmlns:a16="http://schemas.microsoft.com/office/drawing/2014/main" id="{9C06BE40-7B9E-4706-B851-E9D5782F7F2C}"/>
              </a:ext>
            </a:extLst>
          </p:cNvPr>
          <p:cNvSpPr txBox="1"/>
          <p:nvPr/>
        </p:nvSpPr>
        <p:spPr>
          <a:xfrm>
            <a:off x="1219200" y="6306279"/>
            <a:ext cx="17420046" cy="550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말 그대로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4500" u="sng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안에 컨텐츠를 넣을 수 있는 캔버스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생성하는 것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웹의 동작을 구현하는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JavaScript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이용해서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캔버스에 컨텐츠를 </a:t>
            </a: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그려넣어요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🎨🖌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나중에 캔버스를 채울 때 </a:t>
            </a:r>
            <a:r>
              <a:rPr lang="ko-KR" altLang="en-US" sz="4500" u="sng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캔버스를 지정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하기 쉽게 하도록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id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가 필요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width(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너비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), height(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높이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라는 두 가지 속성만이 존재해요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23508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마진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패딩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3837509" y="5558971"/>
            <a:ext cx="5841427" cy="280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margin: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외부 여백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padding: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여백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border: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테두리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E20FD3-A635-4B95-9E91-740C9161ADE9}"/>
              </a:ext>
            </a:extLst>
          </p:cNvPr>
          <p:cNvGrpSpPr/>
          <p:nvPr/>
        </p:nvGrpSpPr>
        <p:grpSpPr>
          <a:xfrm>
            <a:off x="1581359" y="3895144"/>
            <a:ext cx="13538777" cy="6785256"/>
            <a:chOff x="2047889" y="3074050"/>
            <a:chExt cx="13538777" cy="678525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E1A94D-8498-4D79-8591-01BC30478729}"/>
                </a:ext>
              </a:extLst>
            </p:cNvPr>
            <p:cNvSpPr/>
            <p:nvPr/>
          </p:nvSpPr>
          <p:spPr>
            <a:xfrm>
              <a:off x="2047889" y="3074050"/>
              <a:ext cx="11282657" cy="678525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FE9B8D-55CA-449A-8C4E-20C12F8039FC}"/>
                </a:ext>
              </a:extLst>
            </p:cNvPr>
            <p:cNvSpPr/>
            <p:nvPr/>
          </p:nvSpPr>
          <p:spPr>
            <a:xfrm>
              <a:off x="4276545" y="4474592"/>
              <a:ext cx="6825343" cy="39841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600" dirty="0"/>
                <a:t>TEXT</a:t>
              </a:r>
              <a:endParaRPr lang="ko-KR" altLang="en-US" sz="6600" dirty="0"/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C91FC361-274C-423D-B475-22ED4DAD3AD4}"/>
                </a:ext>
              </a:extLst>
            </p:cNvPr>
            <p:cNvCxnSpPr/>
            <p:nvPr/>
          </p:nvCxnSpPr>
          <p:spPr>
            <a:xfrm>
              <a:off x="7221894" y="3074050"/>
              <a:ext cx="0" cy="1400542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93AF1B3-84F4-450F-94B5-E240309BE841}"/>
                </a:ext>
              </a:extLst>
            </p:cNvPr>
            <p:cNvCxnSpPr>
              <a:cxnSpLocks/>
            </p:cNvCxnSpPr>
            <p:nvPr/>
          </p:nvCxnSpPr>
          <p:spPr>
            <a:xfrm>
              <a:off x="8195388" y="4474592"/>
              <a:ext cx="0" cy="1664951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948CC61-2A99-46C0-B817-E9D3A502BEC2}"/>
                </a:ext>
              </a:extLst>
            </p:cNvPr>
            <p:cNvCxnSpPr>
              <a:cxnSpLocks/>
            </p:cNvCxnSpPr>
            <p:nvPr/>
          </p:nvCxnSpPr>
          <p:spPr>
            <a:xfrm>
              <a:off x="2047889" y="5579706"/>
              <a:ext cx="2228656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E8F16DD-A4B1-4F42-A586-C2CD0CCE6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6545" y="6522098"/>
              <a:ext cx="2285655" cy="0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79A060-50C1-43C5-A966-173F427DC21C}"/>
                </a:ext>
              </a:extLst>
            </p:cNvPr>
            <p:cNvSpPr txBox="1"/>
            <p:nvPr/>
          </p:nvSpPr>
          <p:spPr>
            <a:xfrm>
              <a:off x="7368619" y="3481933"/>
              <a:ext cx="1642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margin</a:t>
              </a:r>
              <a:endParaRPr lang="ko-KR" altLang="en-US" sz="3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3E2E89-D6FB-4E49-806E-C1EF292D5D63}"/>
                </a:ext>
              </a:extLst>
            </p:cNvPr>
            <p:cNvSpPr txBox="1"/>
            <p:nvPr/>
          </p:nvSpPr>
          <p:spPr>
            <a:xfrm>
              <a:off x="2341123" y="5633124"/>
              <a:ext cx="1642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/>
                <a:t>margin</a:t>
              </a:r>
              <a:endParaRPr lang="ko-KR" alt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B52EB2-1CAF-47E0-8FA5-AFBAB484E156}"/>
                </a:ext>
              </a:extLst>
            </p:cNvPr>
            <p:cNvSpPr txBox="1"/>
            <p:nvPr/>
          </p:nvSpPr>
          <p:spPr>
            <a:xfrm>
              <a:off x="4593779" y="5937323"/>
              <a:ext cx="1642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padding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7232F9-9C0E-46AA-B753-6A2B10AB847D}"/>
                </a:ext>
              </a:extLst>
            </p:cNvPr>
            <p:cNvSpPr txBox="1"/>
            <p:nvPr/>
          </p:nvSpPr>
          <p:spPr>
            <a:xfrm>
              <a:off x="8186288" y="5014679"/>
              <a:ext cx="1642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padding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985CCC-E205-46AE-BD49-F3E75386B9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1888" y="4053004"/>
              <a:ext cx="2945349" cy="42158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60625F-A7FB-4FE7-8B0A-A2BADCE2B20A}"/>
                </a:ext>
              </a:extLst>
            </p:cNvPr>
            <p:cNvSpPr txBox="1"/>
            <p:nvPr/>
          </p:nvSpPr>
          <p:spPr>
            <a:xfrm>
              <a:off x="13944478" y="3774320"/>
              <a:ext cx="1642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/>
                <a:t>border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5589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마진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패딩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2047889" y="10250628"/>
            <a:ext cx="15611100" cy="302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margin-top, margin-left, margin-right, margin-bottom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padding-top, padding-left, padding-right, padding-bottom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Ex) margin-top: 10px, padding: 10px </a:t>
            </a:r>
            <a:r>
              <a:rPr lang="en-US" altLang="ko-KR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10px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10px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10px</a:t>
            </a:r>
            <a:endParaRPr lang="en-US" altLang="ko-KR" sz="4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9FC774-4457-4837-B57F-5E0120CE5C5F}"/>
              </a:ext>
            </a:extLst>
          </p:cNvPr>
          <p:cNvSpPr/>
          <p:nvPr/>
        </p:nvSpPr>
        <p:spPr>
          <a:xfrm>
            <a:off x="3048345" y="3116278"/>
            <a:ext cx="11714868" cy="6952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D6552-4CF0-4B3F-B3BC-8F906B12806B}"/>
              </a:ext>
            </a:extLst>
          </p:cNvPr>
          <p:cNvSpPr txBox="1"/>
          <p:nvPr/>
        </p:nvSpPr>
        <p:spPr>
          <a:xfrm>
            <a:off x="8193377" y="3116278"/>
            <a:ext cx="142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TOP</a:t>
            </a:r>
            <a:r>
              <a:rPr lang="ko-KR" alt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92376-A7D8-4AA2-B148-361492744003}"/>
              </a:ext>
            </a:extLst>
          </p:cNvPr>
          <p:cNvSpPr txBox="1"/>
          <p:nvPr/>
        </p:nvSpPr>
        <p:spPr>
          <a:xfrm>
            <a:off x="7619800" y="9422204"/>
            <a:ext cx="2571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BOTTOM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112DB-1908-45E3-A466-2DBEB12F407D}"/>
              </a:ext>
            </a:extLst>
          </p:cNvPr>
          <p:cNvSpPr txBox="1"/>
          <p:nvPr/>
        </p:nvSpPr>
        <p:spPr>
          <a:xfrm>
            <a:off x="3048345" y="6269241"/>
            <a:ext cx="159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LEFT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E4332-FDDE-4FC3-9759-A79518905E6D}"/>
              </a:ext>
            </a:extLst>
          </p:cNvPr>
          <p:cNvSpPr txBox="1"/>
          <p:nvPr/>
        </p:nvSpPr>
        <p:spPr>
          <a:xfrm>
            <a:off x="12878436" y="6269240"/>
            <a:ext cx="1988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RIGHT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14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↔ 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199" y="4108450"/>
            <a:ext cx="17799522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HTML: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 </a:t>
            </a:r>
            <a:r>
              <a:rPr lang="ko-KR" altLang="en-US" sz="4500" i="0" u="none" strike="noStrike" cap="none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구조화</a:t>
            </a:r>
            <a:endParaRPr lang="en-US" altLang="ko-KR" sz="4500" dirty="0">
              <a:solidFill>
                <a:srgbClr val="3366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CSS: HTML </a:t>
            </a: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요소들이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실제 웹사이트</a:t>
            </a: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어떻게 보이는가</a:t>
            </a: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를 정의 →</a:t>
            </a:r>
            <a:r>
              <a:rPr lang="en-US" altLang="ko-KR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디자인</a:t>
            </a:r>
            <a:endParaRPr lang="en-US" altLang="ko-KR" sz="4500" dirty="0">
              <a:solidFill>
                <a:srgbClr val="3366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741FDD03-B30B-4A4E-9A18-0D05125AC4A3}"/>
              </a:ext>
            </a:extLst>
          </p:cNvPr>
          <p:cNvSpPr txBox="1"/>
          <p:nvPr/>
        </p:nvSpPr>
        <p:spPr>
          <a:xfrm>
            <a:off x="1253240" y="8351585"/>
            <a:ext cx="15611100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 밑그림이라면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는 색칠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즉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altLang="ko-KR" sz="4500" i="0" u="none" strike="noStrike" cap="none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</a:t>
            </a:r>
            <a:r>
              <a:rPr lang="ko-KR" altLang="en-US" sz="4500" i="0" u="none" strike="noStrike" cap="none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틀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을 잡은 문서를 </a:t>
            </a:r>
            <a:r>
              <a:rPr lang="en-US" altLang="ko-KR" sz="4500" i="0" u="none" strike="noStrike" cap="none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</a:t>
            </a:r>
            <a:r>
              <a:rPr lang="ko-KR" altLang="en-US" sz="4500" i="0" u="none" strike="noStrike" cap="none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꾸민다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endParaRPr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5719689A-550F-4674-A8B0-BA54FC07FC28}"/>
              </a:ext>
            </a:extLst>
          </p:cNvPr>
          <p:cNvSpPr txBox="1"/>
          <p:nvPr/>
        </p:nvSpPr>
        <p:spPr>
          <a:xfrm>
            <a:off x="1219199" y="6002204"/>
            <a:ext cx="16141782" cy="7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32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32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로만 디자인을 정의할 경우 불편하기 때문에 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통해 전체 스타일을 손쉽게 지정</a:t>
            </a:r>
            <a:endParaRPr lang="en-US" altLang="ko-KR" sz="32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4245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3821747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HTML(</a:t>
            </a:r>
            <a:r>
              <a:rPr lang="en-US" altLang="ko-KR" sz="6000" b="1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HyperText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Markup Language)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281067"/>
            <a:ext cx="15611100" cy="460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 및 태그로 구성되어 있으며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웹 페이지의 구조를 정의하는 데에 쓰이는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마크업 언어</a:t>
            </a:r>
            <a:endParaRPr lang="en-US" altLang="ko-KR" sz="4500" dirty="0">
              <a:solidFill>
                <a:srgbClr val="3366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→웹페이지의 구조적 설정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단락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본문 등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을 담당</a:t>
            </a:r>
            <a:endParaRPr lang="en-US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CSS(Cascading Style Sheet)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265387"/>
            <a:ext cx="16141782" cy="460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마크업 언어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(ex. HTML)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작성된 문서의 디자인을 정의하는 데에 사용되는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스타일 시트 언어</a:t>
            </a:r>
            <a:endParaRPr lang="en-US" altLang="ko-KR" sz="4500" dirty="0">
              <a:solidFill>
                <a:srgbClr val="3366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→</a:t>
            </a:r>
            <a:r>
              <a:rPr lang="en-US" altLang="ko-KR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서식 설정을 </a:t>
            </a: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로부터 분리해줌</a:t>
            </a:r>
            <a:endParaRPr lang="en-US" altLang="ko-KR" sz="4500" dirty="0">
              <a:solidFill>
                <a:srgbClr val="3366F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lang="en-US" altLang="ko-KR" sz="32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32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가 등장한 후 디자인 정보를 담는 </a:t>
            </a:r>
            <a:r>
              <a:rPr lang="en-US" altLang="ko-KR" sz="32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32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태그</a:t>
            </a:r>
            <a:r>
              <a:rPr lang="en-US" altLang="ko-KR" sz="32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32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속성은 거의 쓰이지 않게 되었어요 </a:t>
            </a:r>
            <a:r>
              <a:rPr lang="en-US" altLang="ko-KR" sz="32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Wingdings" panose="05000000000000000000" pitchFamily="2" charset="2"/>
              </a:rPr>
              <a:t></a:t>
            </a:r>
            <a:endParaRPr lang="en-US" altLang="ko-KR" sz="3200" dirty="0">
              <a:solidFill>
                <a:srgbClr val="3366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0324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기초 문법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5611890"/>
            <a:ext cx="16094602" cy="742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적용하고자 하는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선언부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선언들을 세미콜론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(;)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구분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속성명과 속성값은 콜론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(:)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연결</a:t>
            </a:r>
            <a:r>
              <a:rPr lang="en-US" altLang="ko-KR" sz="40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  <a:r>
              <a:rPr lang="ko-KR" altLang="en-US" sz="40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{}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로 전체를 둘러싸서 포함</a:t>
            </a:r>
            <a:endParaRPr lang="ko-KR" altLang="en-US" sz="4000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속성명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어떤 것을 꾸밀지 결정</a:t>
            </a:r>
            <a:endParaRPr lang="en-US" altLang="ko-KR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(ex) background-color(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배경색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), font-size(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글자 크기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2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속성값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40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어떻게 꾸밀지 결정</a:t>
            </a:r>
            <a:endParaRPr lang="en-US" altLang="ko-KR" sz="40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2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(ex) black(</a:t>
            </a:r>
            <a:r>
              <a:rPr lang="ko-KR" altLang="en-US" sz="32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검은색</a:t>
            </a:r>
            <a:r>
              <a:rPr lang="en-US" altLang="ko-KR" sz="32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), 10px</a:t>
            </a:r>
            <a:endParaRPr lang="en-US" sz="32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D149D-CA22-4EBB-9BA1-0605AEB5C52B}"/>
              </a:ext>
            </a:extLst>
          </p:cNvPr>
          <p:cNvSpPr/>
          <p:nvPr/>
        </p:nvSpPr>
        <p:spPr>
          <a:xfrm>
            <a:off x="1219200" y="3385501"/>
            <a:ext cx="16094602" cy="17750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54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h1 { background-color: black; font-size: 10px; }</a:t>
            </a:r>
          </a:p>
          <a:p>
            <a:pPr algn="ctr"/>
            <a:r>
              <a:rPr lang="ko-KR" altLang="en-US" sz="3200" dirty="0" err="1"/>
              <a:t>선택자</a:t>
            </a:r>
            <a:r>
              <a:rPr lang="ko-KR" altLang="en-US" sz="3200" dirty="0"/>
              <a:t> </a:t>
            </a:r>
            <a:r>
              <a:rPr lang="en-US" altLang="ko-KR" sz="3200" dirty="0"/>
              <a:t>{ </a:t>
            </a:r>
            <a:r>
              <a:rPr lang="ko-KR" altLang="en-US" sz="3200" dirty="0" err="1"/>
              <a:t>속성명</a:t>
            </a:r>
            <a:r>
              <a:rPr lang="en-US" altLang="ko-KR" sz="3200" dirty="0"/>
              <a:t>: </a:t>
            </a:r>
            <a:r>
              <a:rPr lang="ko-KR" altLang="en-US" sz="3200" dirty="0"/>
              <a:t>속성값</a:t>
            </a:r>
            <a:r>
              <a:rPr lang="en-US" altLang="ko-KR" sz="3200" dirty="0"/>
              <a:t>; </a:t>
            </a:r>
            <a:r>
              <a:rPr lang="ko-KR" altLang="en-US" sz="3200" dirty="0" err="1"/>
              <a:t>속성명</a:t>
            </a:r>
            <a:r>
              <a:rPr lang="en-US" altLang="ko-KR" sz="3200" dirty="0"/>
              <a:t>: </a:t>
            </a:r>
            <a:r>
              <a:rPr lang="ko-KR" altLang="en-US" sz="3200" dirty="0"/>
              <a:t>속성값</a:t>
            </a:r>
            <a:r>
              <a:rPr lang="en-US" altLang="ko-KR" sz="3200" dirty="0"/>
              <a:t>; }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66907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(Selector)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325890"/>
            <a:ext cx="16094602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000" u="sng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4000" u="sng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적용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하고자 하는 </a:t>
            </a:r>
            <a:r>
              <a:rPr lang="en-US" altLang="ko-KR" sz="4000" u="sng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4000" u="sng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</a:t>
            </a:r>
            <a:endParaRPr lang="en-US" altLang="ko-KR" sz="4000" u="sng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내부의 </a:t>
            </a:r>
            <a:r>
              <a:rPr lang="en-US" altLang="ko-KR" sz="4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element</a:t>
            </a:r>
            <a:r>
              <a:rPr lang="ko-KR" altLang="en-US" sz="4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들을 특정하게 선택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하여 적용 가능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  <a:endParaRPr lang="ko-KR" altLang="en-US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9D594C83-08D6-48B9-B100-DC64B4C603AC}"/>
              </a:ext>
            </a:extLst>
          </p:cNvPr>
          <p:cNvSpPr txBox="1"/>
          <p:nvPr/>
        </p:nvSpPr>
        <p:spPr>
          <a:xfrm>
            <a:off x="1219200" y="5666319"/>
            <a:ext cx="16094602" cy="650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742950" lvl="0" indent="-742950">
              <a:lnSpc>
                <a:spcPct val="130000"/>
              </a:lnSpc>
              <a:buClr>
                <a:srgbClr val="111518"/>
              </a:buClr>
              <a:buSzPts val="4500"/>
              <a:buAutoNum type="arabicParenR"/>
            </a:pP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</a:t>
            </a:r>
            <a:r>
              <a:rPr lang="ko-KR" alt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endParaRPr lang="en-US" altLang="ko-KR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742950" lvl="0" indent="-742950">
              <a:lnSpc>
                <a:spcPct val="130000"/>
              </a:lnSpc>
              <a:buClr>
                <a:srgbClr val="111518"/>
              </a:buClr>
              <a:buSzPts val="4500"/>
              <a:buAutoNum type="arabicParenR"/>
            </a:pP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 </a:t>
            </a:r>
            <a:r>
              <a:rPr lang="ko-KR" alt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endParaRPr lang="en-US" altLang="ko-KR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742950" lvl="0" indent="-742950">
              <a:lnSpc>
                <a:spcPct val="130000"/>
              </a:lnSpc>
              <a:buClr>
                <a:srgbClr val="111518"/>
              </a:buClr>
              <a:buSzPts val="4500"/>
              <a:buAutoNum type="arabicParenR"/>
            </a:pP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클래스 </a:t>
            </a:r>
            <a:r>
              <a:rPr lang="ko-KR" alt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endParaRPr lang="en-US" altLang="ko-KR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742950" lvl="0" indent="-742950">
              <a:lnSpc>
                <a:spcPct val="130000"/>
              </a:lnSpc>
              <a:buClr>
                <a:srgbClr val="111518"/>
              </a:buClr>
              <a:buSzPts val="4500"/>
              <a:buAutoNum type="arabicParenR"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ID </a:t>
            </a:r>
            <a:r>
              <a:rPr lang="ko-KR" alt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endParaRPr lang="en-US" altLang="ko-KR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742950" lvl="0" indent="-742950">
              <a:lnSpc>
                <a:spcPct val="130000"/>
              </a:lnSpc>
              <a:buClr>
                <a:srgbClr val="111518"/>
              </a:buClr>
              <a:buSzPts val="4500"/>
              <a:buAutoNum type="arabicParenR"/>
            </a:pP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복합 </a:t>
            </a:r>
            <a:r>
              <a:rPr lang="ko-KR" alt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태그를 동시에 선택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742950" lvl="0" indent="-742950">
              <a:lnSpc>
                <a:spcPct val="130000"/>
              </a:lnSpc>
              <a:buClr>
                <a:srgbClr val="111518"/>
              </a:buClr>
              <a:buSzPts val="4500"/>
              <a:buAutoNum type="arabicParenR"/>
            </a:pP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그 밖에도 속성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등 여러 선택자를 선택할 수 있어요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	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→더 많은 </a:t>
            </a:r>
            <a:r>
              <a:rPr lang="ko-KR" altLang="en-US" sz="40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정보는 아래 링크에서 알아볼 수 있어요</a:t>
            </a:r>
            <a:endParaRPr lang="en-US" altLang="ko-KR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  <a:hlinkClick r:id="rId4"/>
              </a:rPr>
              <a:t>	https://www.w3schools.com/cssref/css_selectors.asp</a:t>
            </a:r>
            <a:endParaRPr lang="ko-KR" altLang="en-US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16614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</a:t>
            </a:r>
            <a:r>
              <a:rPr lang="ko-KR" alt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325890"/>
            <a:ext cx="16094602" cy="9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을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사용 →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 내부의 모든 요소에 같은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적용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4B2F07-0052-40B0-B12B-9EF56F06E690}"/>
              </a:ext>
            </a:extLst>
          </p:cNvPr>
          <p:cNvSpPr/>
          <p:nvPr/>
        </p:nvSpPr>
        <p:spPr>
          <a:xfrm>
            <a:off x="1219200" y="4620405"/>
            <a:ext cx="16094602" cy="13009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* { margin: 0; padding: 0; text-decoration: none; }</a:t>
            </a:r>
          </a:p>
        </p:txBody>
      </p:sp>
      <p:sp>
        <p:nvSpPr>
          <p:cNvPr id="12" name="Google Shape;107;p3">
            <a:extLst>
              <a:ext uri="{FF2B5EF4-FFF2-40B4-BE49-F238E27FC236}">
                <a16:creationId xmlns:a16="http://schemas.microsoft.com/office/drawing/2014/main" id="{DAC5D3F3-945E-4522-8758-25645280F287}"/>
              </a:ext>
            </a:extLst>
          </p:cNvPr>
          <p:cNvSpPr txBox="1"/>
          <p:nvPr/>
        </p:nvSpPr>
        <p:spPr>
          <a:xfrm>
            <a:off x="1219200" y="7794631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 </a:t>
            </a:r>
            <a:r>
              <a:rPr lang="ko-KR" alt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Google Shape;108;p3">
            <a:extLst>
              <a:ext uri="{FF2B5EF4-FFF2-40B4-BE49-F238E27FC236}">
                <a16:creationId xmlns:a16="http://schemas.microsoft.com/office/drawing/2014/main" id="{3365D1D2-374F-4746-959A-B4830F0A1567}"/>
              </a:ext>
            </a:extLst>
          </p:cNvPr>
          <p:cNvSpPr txBox="1"/>
          <p:nvPr/>
        </p:nvSpPr>
        <p:spPr>
          <a:xfrm>
            <a:off x="1219200" y="9035894"/>
            <a:ext cx="16094602" cy="9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적용할 태그 작성 → 해당 태그를 사용하는 태그에 적용됨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  <a:endParaRPr lang="ko-KR" altLang="en-US" sz="40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753533-3309-4640-9FB4-D565D480720E}"/>
              </a:ext>
            </a:extLst>
          </p:cNvPr>
          <p:cNvSpPr/>
          <p:nvPr/>
        </p:nvSpPr>
        <p:spPr>
          <a:xfrm>
            <a:off x="1219200" y="10506771"/>
            <a:ext cx="16094602" cy="13009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p { background: black; color: white; }</a:t>
            </a: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6983B4FF-7A0D-4A57-AC3C-45251ED6022A}"/>
              </a:ext>
            </a:extLst>
          </p:cNvPr>
          <p:cNvSpPr txBox="1"/>
          <p:nvPr/>
        </p:nvSpPr>
        <p:spPr>
          <a:xfrm>
            <a:off x="1219200" y="5996967"/>
            <a:ext cx="16094602" cy="7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주로 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margin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과 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padding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값을 설정하기 위해 자주 사용해요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  <a:endParaRPr lang="ko-KR" altLang="en-US" sz="32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" name="Google Shape;108;p3">
            <a:extLst>
              <a:ext uri="{FF2B5EF4-FFF2-40B4-BE49-F238E27FC236}">
                <a16:creationId xmlns:a16="http://schemas.microsoft.com/office/drawing/2014/main" id="{39352BFA-8539-4F9A-B18A-398A9E0AD871}"/>
              </a:ext>
            </a:extLst>
          </p:cNvPr>
          <p:cNvSpPr txBox="1"/>
          <p:nvPr/>
        </p:nvSpPr>
        <p:spPr>
          <a:xfrm>
            <a:off x="1322636" y="11933992"/>
            <a:ext cx="16094602" cy="7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예시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p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태그를 사용하는 모든 태그들에게 </a:t>
            </a:r>
            <a:r>
              <a:rPr lang="ko-KR" altLang="en-US" sz="32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값 적용</a:t>
            </a:r>
          </a:p>
        </p:txBody>
      </p:sp>
    </p:spTree>
    <p:extLst>
      <p:ext uri="{BB962C8B-B14F-4D97-AF65-F5344CB8AC3E}">
        <p14:creationId xmlns:p14="http://schemas.microsoft.com/office/powerpoint/2010/main" val="114799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클래스 </a:t>
            </a:r>
            <a:r>
              <a:rPr lang="ko-KR" alt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325890"/>
            <a:ext cx="16094602" cy="9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클래스명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사용 → 클래스 속성값이 클래스명으로 지정된 요소에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적용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4B2F07-0052-40B0-B12B-9EF56F06E690}"/>
              </a:ext>
            </a:extLst>
          </p:cNvPr>
          <p:cNvSpPr/>
          <p:nvPr/>
        </p:nvSpPr>
        <p:spPr>
          <a:xfrm>
            <a:off x="1219200" y="4620405"/>
            <a:ext cx="16094602" cy="13009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lang="en-US" altLang="ko-KR" sz="4500" dirty="0" err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myClass</a:t>
            </a:r>
            <a:r>
              <a:rPr lang="en-US" altLang="ko-KR" sz="45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 { margin: 0; padding: 0; text-decoration: none; }</a:t>
            </a:r>
          </a:p>
        </p:txBody>
      </p:sp>
      <p:sp>
        <p:nvSpPr>
          <p:cNvPr id="12" name="Google Shape;107;p3">
            <a:extLst>
              <a:ext uri="{FF2B5EF4-FFF2-40B4-BE49-F238E27FC236}">
                <a16:creationId xmlns:a16="http://schemas.microsoft.com/office/drawing/2014/main" id="{DAC5D3F3-945E-4522-8758-25645280F287}"/>
              </a:ext>
            </a:extLst>
          </p:cNvPr>
          <p:cNvSpPr txBox="1"/>
          <p:nvPr/>
        </p:nvSpPr>
        <p:spPr>
          <a:xfrm>
            <a:off x="1219200" y="7794631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ID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Google Shape;108;p3">
            <a:extLst>
              <a:ext uri="{FF2B5EF4-FFF2-40B4-BE49-F238E27FC236}">
                <a16:creationId xmlns:a16="http://schemas.microsoft.com/office/drawing/2014/main" id="{3365D1D2-374F-4746-959A-B4830F0A1567}"/>
              </a:ext>
            </a:extLst>
          </p:cNvPr>
          <p:cNvSpPr txBox="1"/>
          <p:nvPr/>
        </p:nvSpPr>
        <p:spPr>
          <a:xfrm>
            <a:off x="1219200" y="9035894"/>
            <a:ext cx="16094602" cy="9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#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아이디 사용 → 해당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id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속성값을 갖는 태그에 적용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753533-3309-4640-9FB4-D565D480720E}"/>
              </a:ext>
            </a:extLst>
          </p:cNvPr>
          <p:cNvSpPr/>
          <p:nvPr/>
        </p:nvSpPr>
        <p:spPr>
          <a:xfrm>
            <a:off x="1219200" y="10693814"/>
            <a:ext cx="16094602" cy="13009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#</a:t>
            </a:r>
            <a:r>
              <a:rPr lang="en-US" altLang="ko-KR" sz="4800" dirty="0" err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myID</a:t>
            </a:r>
            <a:r>
              <a:rPr lang="en-US" altLang="ko-KR" sz="48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 { background: black; color: white; }</a:t>
            </a: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CE11EAF9-DAF5-4842-8FE6-FA3FBFBD7D1D}"/>
              </a:ext>
            </a:extLst>
          </p:cNvPr>
          <p:cNvSpPr txBox="1"/>
          <p:nvPr/>
        </p:nvSpPr>
        <p:spPr>
          <a:xfrm>
            <a:off x="1322636" y="12099244"/>
            <a:ext cx="16094602" cy="7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예시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altLang="ko-KR" sz="32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myID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가 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id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 모든 태그들에 </a:t>
            </a:r>
            <a:r>
              <a:rPr lang="ko-KR" altLang="en-US" sz="32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값 적용</a:t>
            </a:r>
          </a:p>
        </p:txBody>
      </p:sp>
      <p:sp>
        <p:nvSpPr>
          <p:cNvPr id="16" name="Google Shape;108;p3">
            <a:extLst>
              <a:ext uri="{FF2B5EF4-FFF2-40B4-BE49-F238E27FC236}">
                <a16:creationId xmlns:a16="http://schemas.microsoft.com/office/drawing/2014/main" id="{87A1BFC1-C1EC-4C79-AEDA-6778513A9951}"/>
              </a:ext>
            </a:extLst>
          </p:cNvPr>
          <p:cNvSpPr txBox="1"/>
          <p:nvPr/>
        </p:nvSpPr>
        <p:spPr>
          <a:xfrm>
            <a:off x="1219200" y="6048710"/>
            <a:ext cx="16094602" cy="7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예시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altLang="ko-KR" sz="32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myClass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가 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class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명인 모든 태그들에게 </a:t>
            </a:r>
            <a:r>
              <a:rPr lang="ko-KR" altLang="en-US" sz="32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선택자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값 적용</a:t>
            </a:r>
          </a:p>
        </p:txBody>
      </p:sp>
    </p:spTree>
    <p:extLst>
      <p:ext uri="{BB962C8B-B14F-4D97-AF65-F5344CB8AC3E}">
        <p14:creationId xmlns:p14="http://schemas.microsoft.com/office/powerpoint/2010/main" val="178649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예제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325890"/>
            <a:ext cx="16094602" cy="9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주어진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해당 선택자가 어떤 요소들에 적용될지 골라봐요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2BFD36-32F8-4C04-93F1-6A0E18586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851315"/>
            <a:ext cx="7947795" cy="695642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9966F0C-1AB3-466E-BB92-029D39106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2529" y="6858000"/>
            <a:ext cx="8826068" cy="249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8EDCA0-8490-4A45-B7BB-B9DFA02851A8}"/>
              </a:ext>
            </a:extLst>
          </p:cNvPr>
          <p:cNvSpPr txBox="1"/>
          <p:nvPr/>
        </p:nvSpPr>
        <p:spPr>
          <a:xfrm>
            <a:off x="5011826" y="12196386"/>
            <a:ext cx="97513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/>
              <a:t>1) * 	2) p 	3) .</a:t>
            </a:r>
            <a:r>
              <a:rPr lang="en-US" altLang="ko-KR" sz="4500" dirty="0" err="1"/>
              <a:t>myClass</a:t>
            </a:r>
            <a:r>
              <a:rPr lang="en-US" altLang="ko-KR" sz="4500" dirty="0"/>
              <a:t> 	4)#</a:t>
            </a:r>
            <a:r>
              <a:rPr lang="en-US" altLang="ko-KR" sz="4500" dirty="0" err="1"/>
              <a:t>myID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807525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예제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325890"/>
            <a:ext cx="16094602" cy="9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주어진 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r>
              <a:rPr lang="ko-KR" altLang="en-US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해당 선택자가 어떤 요소들에 적용될지 골라봐요</a:t>
            </a:r>
            <a:r>
              <a:rPr lang="en-US" altLang="ko-KR" sz="40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9966F0C-1AB3-466E-BB92-029D39106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290" y="5425749"/>
            <a:ext cx="15922400" cy="4502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8CFD14-C728-4DD3-95BF-5687F08F475E}"/>
              </a:ext>
            </a:extLst>
          </p:cNvPr>
          <p:cNvSpPr/>
          <p:nvPr/>
        </p:nvSpPr>
        <p:spPr>
          <a:xfrm>
            <a:off x="1861290" y="5425749"/>
            <a:ext cx="15911974" cy="427808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A98F9-B3FD-4D48-8B95-B9C47DB62824}"/>
              </a:ext>
            </a:extLst>
          </p:cNvPr>
          <p:cNvSpPr txBox="1"/>
          <p:nvPr/>
        </p:nvSpPr>
        <p:spPr>
          <a:xfrm>
            <a:off x="4941583" y="10732403"/>
            <a:ext cx="97513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/>
              <a:t>1) * 	2) p 	3) .</a:t>
            </a:r>
            <a:r>
              <a:rPr lang="en-US" altLang="ko-KR" sz="4500" dirty="0" err="1"/>
              <a:t>myClass</a:t>
            </a:r>
            <a:r>
              <a:rPr lang="en-US" altLang="ko-KR" sz="4500" dirty="0"/>
              <a:t> 	4)#</a:t>
            </a:r>
            <a:r>
              <a:rPr lang="en-US" altLang="ko-KR" sz="4500" dirty="0" err="1"/>
              <a:t>myID</a:t>
            </a:r>
            <a:endParaRPr lang="ko-KR" altLang="en-US" sz="45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EC242A-536E-45E3-B23D-F23FD975A6BF}"/>
              </a:ext>
            </a:extLst>
          </p:cNvPr>
          <p:cNvSpPr/>
          <p:nvPr/>
        </p:nvSpPr>
        <p:spPr>
          <a:xfrm>
            <a:off x="1986476" y="5582034"/>
            <a:ext cx="15661600" cy="2971802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678CB8-564F-40F4-9E9A-DEDABC61FFF0}"/>
              </a:ext>
            </a:extLst>
          </p:cNvPr>
          <p:cNvSpPr/>
          <p:nvPr/>
        </p:nvSpPr>
        <p:spPr>
          <a:xfrm>
            <a:off x="1986475" y="5425750"/>
            <a:ext cx="2254389" cy="853722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65AE1F-649D-4836-8B43-15197CB5953D}"/>
              </a:ext>
            </a:extLst>
          </p:cNvPr>
          <p:cNvSpPr/>
          <p:nvPr/>
        </p:nvSpPr>
        <p:spPr>
          <a:xfrm>
            <a:off x="13340276" y="5425749"/>
            <a:ext cx="2566474" cy="902811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F3FE61-0E02-4FB8-B494-28BAD85F6497}"/>
              </a:ext>
            </a:extLst>
          </p:cNvPr>
          <p:cNvSpPr/>
          <p:nvPr/>
        </p:nvSpPr>
        <p:spPr>
          <a:xfrm>
            <a:off x="4366048" y="5425749"/>
            <a:ext cx="3730201" cy="902811"/>
          </a:xfrm>
          <a:prstGeom prst="rect">
            <a:avLst/>
          </a:prstGeom>
          <a:solidFill>
            <a:schemeClr val="accent6">
              <a:lumMod val="20000"/>
              <a:lumOff val="80000"/>
              <a:alpha val="31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BB64E6-ADC7-435A-B524-14D32A57EFB0}"/>
              </a:ext>
            </a:extLst>
          </p:cNvPr>
          <p:cNvSpPr/>
          <p:nvPr/>
        </p:nvSpPr>
        <p:spPr>
          <a:xfrm>
            <a:off x="16043773" y="5425749"/>
            <a:ext cx="1729487" cy="902811"/>
          </a:xfrm>
          <a:prstGeom prst="rect">
            <a:avLst/>
          </a:prstGeom>
          <a:solidFill>
            <a:schemeClr val="accent6">
              <a:lumMod val="20000"/>
              <a:lumOff val="80000"/>
              <a:alpha val="31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2B9690-C8BF-4584-BE56-803267236351}"/>
              </a:ext>
            </a:extLst>
          </p:cNvPr>
          <p:cNvSpPr/>
          <p:nvPr/>
        </p:nvSpPr>
        <p:spPr>
          <a:xfrm>
            <a:off x="1986471" y="6279471"/>
            <a:ext cx="2955112" cy="902811"/>
          </a:xfrm>
          <a:prstGeom prst="rect">
            <a:avLst/>
          </a:prstGeom>
          <a:solidFill>
            <a:schemeClr val="accent6">
              <a:lumMod val="20000"/>
              <a:lumOff val="80000"/>
              <a:alpha val="31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 </a:t>
            </a:r>
            <a:r>
              <a:rPr lang="ko-KR" altLang="en-US" sz="6000" b="1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속성명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3241914"/>
            <a:ext cx="17789094" cy="1034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1) background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배경색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(background-color),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(background-image),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반복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(background-repeat)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2) Text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색상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(color),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방향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(direction),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수평 방향 정렬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(text-align),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효과 설정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(text-decoration)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3) Font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글꼴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(font-family),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이탤릭체 설정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(font-style),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두께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(font-weight),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크기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(font-size)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4) Table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테두리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(border),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 요소 간의 여백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(border-spacing),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수평 정렬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(text-align)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48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441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>
            <a:hlinkClick r:id="rId4"/>
          </p:cNvPr>
          <p:cNvSpPr txBox="1"/>
          <p:nvPr/>
        </p:nvSpPr>
        <p:spPr>
          <a:xfrm>
            <a:off x="1219200" y="4025685"/>
            <a:ext cx="17789094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solidFill>
                  <a:srgbClr val="0070C0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https://developer.mozilla.org/ko/docs/Web/CSS/Reference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7BA7D-3D0A-4492-9EF7-9209F697518F}"/>
              </a:ext>
            </a:extLst>
          </p:cNvPr>
          <p:cNvSpPr txBox="1"/>
          <p:nvPr/>
        </p:nvSpPr>
        <p:spPr>
          <a:xfrm>
            <a:off x="1219199" y="8945414"/>
            <a:ext cx="16121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*Developer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mozila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</a:p>
          <a:p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웹 개발 초보자를 위한 사이트</a:t>
            </a:r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CSS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속성 외에도 웹 개발에 관한 많은 정보를 얻을 수 있어요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:-)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200" y="6036598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위 링크에서 </a:t>
            </a:r>
            <a:r>
              <a:rPr lang="en-US" altLang="ko-KR" sz="4500" dirty="0">
                <a:solidFill>
                  <a:srgbClr val="3366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쓰이는 </a:t>
            </a:r>
            <a:r>
              <a:rPr lang="ko-KR" altLang="en-US" sz="4500" dirty="0">
                <a:solidFill>
                  <a:srgbClr val="3366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속성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정보를 찾아볼 수 있어요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6439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&lt;style&gt;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354174"/>
            <a:ext cx="17156344" cy="3086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altLang="ko-KR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CSS </a:t>
            </a: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en-US" altLang="ko-KR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요소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적용시키는 태그</a:t>
            </a:r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문서 내부에서 사용하는 방법은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가지가 있어요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4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4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요소에 직접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5D1569-1EF8-4509-A04D-433FA97E4A31}"/>
              </a:ext>
            </a:extLst>
          </p:cNvPr>
          <p:cNvSpPr txBox="1"/>
          <p:nvPr/>
        </p:nvSpPr>
        <p:spPr>
          <a:xfrm>
            <a:off x="1219199" y="6858000"/>
            <a:ext cx="151527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&lt;h2 style="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text-align:center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;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color:blue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"&gt; CSS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예시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&lt;/h2&gt;</a:t>
            </a:r>
            <a:endParaRPr lang="ko-KR" altLang="en-US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D8D5FB-5A13-46E4-9C92-EEE58132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624" y="9934935"/>
            <a:ext cx="15152739" cy="163412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8224FAB-12DF-403C-9034-99A9A75E4EE4}"/>
              </a:ext>
            </a:extLst>
          </p:cNvPr>
          <p:cNvSpPr/>
          <p:nvPr/>
        </p:nvSpPr>
        <p:spPr>
          <a:xfrm>
            <a:off x="8332324" y="8126409"/>
            <a:ext cx="1208598" cy="1324946"/>
          </a:xfrm>
          <a:prstGeom prst="down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3F848-05F7-487E-9EE6-4AED4297592C}"/>
              </a:ext>
            </a:extLst>
          </p:cNvPr>
          <p:cNvSpPr txBox="1"/>
          <p:nvPr/>
        </p:nvSpPr>
        <p:spPr>
          <a:xfrm>
            <a:off x="1360253" y="11851837"/>
            <a:ext cx="15152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적용하고자 하는 요소가 많을수록 번거로울 수 있어요 </a:t>
            </a:r>
            <a:r>
              <a:rPr lang="en-US" altLang="ko-KR" sz="40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</a:t>
            </a:r>
            <a:endParaRPr lang="ko-KR" altLang="en-US" sz="4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99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(Element) 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460951" y="6236352"/>
            <a:ext cx="15611100" cy="37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시작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태그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(Opening tag): &lt;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 이름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내용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(Content):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요소의 내용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종료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태그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(Closing tag): &lt;/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 이름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요소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(Element):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시작 태그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+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내용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+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종료 태그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 단위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lang="en-US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E77D39-4171-41B1-A828-E514A0257235}"/>
              </a:ext>
            </a:extLst>
          </p:cNvPr>
          <p:cNvSpPr/>
          <p:nvPr/>
        </p:nvSpPr>
        <p:spPr>
          <a:xfrm>
            <a:off x="1219200" y="3697732"/>
            <a:ext cx="16094602" cy="17750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&lt;p&gt; Hello World! &lt;/p&gt;</a:t>
            </a:r>
          </a:p>
          <a:p>
            <a:pPr algn="ctr"/>
            <a:r>
              <a:rPr lang="en-US" altLang="ko-KR" sz="3200" dirty="0"/>
              <a:t>&lt;</a:t>
            </a:r>
            <a:r>
              <a:rPr lang="ko-KR" altLang="en-US" sz="3200" dirty="0"/>
              <a:t>시작 태그</a:t>
            </a:r>
            <a:r>
              <a:rPr lang="en-US" altLang="ko-KR" sz="3200" dirty="0"/>
              <a:t>&gt; </a:t>
            </a:r>
            <a:r>
              <a:rPr lang="ko-KR" altLang="en-US" sz="3200" dirty="0"/>
              <a:t>내용 </a:t>
            </a:r>
            <a:r>
              <a:rPr lang="en-US" altLang="ko-KR" sz="3200" dirty="0"/>
              <a:t>&lt;</a:t>
            </a:r>
            <a:r>
              <a:rPr lang="ko-KR" altLang="en-US" sz="3200" dirty="0"/>
              <a:t>종료 태그</a:t>
            </a:r>
            <a:r>
              <a:rPr lang="en-US" altLang="ko-KR" sz="3200" dirty="0"/>
              <a:t>&gt; : </a:t>
            </a:r>
            <a:r>
              <a:rPr lang="ko-KR" altLang="en-US" sz="3200" dirty="0"/>
              <a:t>요소</a:t>
            </a: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89BC12A4-7E0F-4C90-BA38-02858EF4CFEB}"/>
              </a:ext>
            </a:extLst>
          </p:cNvPr>
          <p:cNvSpPr txBox="1"/>
          <p:nvPr/>
        </p:nvSpPr>
        <p:spPr>
          <a:xfrm>
            <a:off x="1460950" y="10758044"/>
            <a:ext cx="16094601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빈 요소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(Empty element):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종료 태그 없이 시작 태그만 존재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Ex)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 삽입 태그 </a:t>
            </a: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sz="4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img</a:t>
            </a: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&gt;,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줄 바꿈 태그</a:t>
            </a:r>
            <a:r>
              <a:rPr 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&lt;</a:t>
            </a:r>
            <a:r>
              <a:rPr 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b</a:t>
            </a:r>
            <a:r>
              <a:rPr lang="en-US" sz="4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r</a:t>
            </a:r>
            <a:r>
              <a:rPr 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&gt;,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구분선 태그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</a:t>
            </a:r>
            <a:r>
              <a:rPr lang="en-US" altLang="ko-KR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hr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  <a:endParaRPr lang="en-US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16378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&lt;style&gt;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354174"/>
            <a:ext cx="17156344" cy="392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4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내부 스타일 시트</a:t>
            </a:r>
            <a:endParaRPr lang="en-US" altLang="ko-KR" sz="45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&lt;head&gt;&lt;/head&gt; </a:t>
            </a: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사이에 선택자를 사용하여 </a:t>
            </a: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&lt;style&gt;&lt;/style&gt;</a:t>
            </a: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따로 정의하는 방식이에요</a:t>
            </a: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이번 웹페이지는 이런 방식으로 만들어 볼 거예요 </a:t>
            </a: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4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F6CEE-11C9-4A40-9C10-D85F1E4A9072}"/>
              </a:ext>
            </a:extLst>
          </p:cNvPr>
          <p:cNvSpPr txBox="1"/>
          <p:nvPr/>
        </p:nvSpPr>
        <p:spPr>
          <a:xfrm>
            <a:off x="1219199" y="7698763"/>
            <a:ext cx="17156344" cy="2954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4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외부 스타일 시트</a:t>
            </a:r>
            <a:endParaRPr lang="en-US" altLang="ko-KR" sz="45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CSS </a:t>
            </a: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정보를 담은 문서를 따로 불러오는 방식이에요</a:t>
            </a: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아쉽게도</a:t>
            </a: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이번 수업에서는 다루지 않을 예정이에요 😂</a:t>
            </a:r>
          </a:p>
        </p:txBody>
      </p:sp>
    </p:spTree>
    <p:extLst>
      <p:ext uri="{BB962C8B-B14F-4D97-AF65-F5344CB8AC3E}">
        <p14:creationId xmlns:p14="http://schemas.microsoft.com/office/powerpoint/2010/main" val="92970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예시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DC496A-778C-4216-9A3B-175445E67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230319"/>
            <a:ext cx="13811692" cy="43648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358AAB8-774A-483F-B655-93A4C1B4A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9031781"/>
            <a:ext cx="15434846" cy="3517632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3CBA0ED-D041-4B09-8152-3B255BBD9AC8}"/>
              </a:ext>
            </a:extLst>
          </p:cNvPr>
          <p:cNvSpPr/>
          <p:nvPr/>
        </p:nvSpPr>
        <p:spPr>
          <a:xfrm>
            <a:off x="8332324" y="7595119"/>
            <a:ext cx="1208598" cy="1324946"/>
          </a:xfrm>
          <a:prstGeom prst="down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88460-2DC1-4B85-BEED-71748F77258C}"/>
              </a:ext>
            </a:extLst>
          </p:cNvPr>
          <p:cNvSpPr txBox="1"/>
          <p:nvPr/>
        </p:nvSpPr>
        <p:spPr>
          <a:xfrm>
            <a:off x="4278637" y="12661129"/>
            <a:ext cx="1111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 문제를 내부 스타일 시트를 사용하여 해결해본다면</a:t>
            </a:r>
            <a:r>
              <a:rPr lang="en-US" altLang="ko-KR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? </a:t>
            </a:r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899095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CSS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예시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358AAB8-774A-483F-B655-93A4C1B4A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03" r="34162"/>
          <a:stretch/>
        </p:blipFill>
        <p:spPr>
          <a:xfrm>
            <a:off x="13308737" y="5534287"/>
            <a:ext cx="5129646" cy="3517632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3CBA0ED-D041-4B09-8152-3B255BBD9AC8}"/>
              </a:ext>
            </a:extLst>
          </p:cNvPr>
          <p:cNvSpPr/>
          <p:nvPr/>
        </p:nvSpPr>
        <p:spPr>
          <a:xfrm rot="16200000">
            <a:off x="11133438" y="6630630"/>
            <a:ext cx="1208598" cy="1324946"/>
          </a:xfrm>
          <a:prstGeom prst="down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88460-2DC1-4B85-BEED-71748F77258C}"/>
              </a:ext>
            </a:extLst>
          </p:cNvPr>
          <p:cNvSpPr txBox="1"/>
          <p:nvPr/>
        </p:nvSpPr>
        <p:spPr>
          <a:xfrm>
            <a:off x="2415812" y="11870463"/>
            <a:ext cx="15145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같은 결과가 나와요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marL="571500" indent="-571500">
              <a:buFontTx/>
              <a:buChar char="-"/>
            </a:pP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동시에 적용되는 요소를 여러 번 작성할 필요가 없어 편리함을 알 수 있어요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</a:t>
            </a: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CF45C6-9867-4077-9B85-B2C5EFFE2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44" y="3074050"/>
            <a:ext cx="8960518" cy="84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0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웹페이지 틀 잡기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Ex.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이제 배운 내용을 활용하여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index.html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페이지를 만들어보아요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3453F3-DB07-4E85-83A0-20E71302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00" y="4711741"/>
            <a:ext cx="6959229" cy="79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73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1-1. html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기본 틀 잡기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1172381" y="10579931"/>
            <a:ext cx="1715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class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사용하여 선택자를 지정하기 편하도록 만들어요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marL="685800" indent="-685800">
              <a:buFontTx/>
              <a:buChar char="-"/>
            </a:pP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href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메뉴를 누르면 어떤 파일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사이트로 이동할지 지정해요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C5AE4BE-D1B9-4D46-BBEC-03C113D79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9" b="9825"/>
          <a:stretch/>
        </p:blipFill>
        <p:spPr>
          <a:xfrm>
            <a:off x="1219199" y="4640783"/>
            <a:ext cx="16415658" cy="565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80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1-2. (2,2)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테이블 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8043204" y="4388788"/>
            <a:ext cx="9493682" cy="481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&lt;body&gt;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태그 안에 차트를 작성할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차트 테이블 목록을 만들어요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marL="685800" indent="-685800">
              <a:buFontTx/>
              <a:buChar char="-"/>
            </a:pPr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네 개의 차트를 작성할 것이기 때문에 </a:t>
            </a:r>
            <a:r>
              <a:rPr lang="en-US" altLang="ko-KR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행 </a:t>
            </a:r>
            <a:r>
              <a:rPr lang="en-US" altLang="ko-KR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열 표를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만들어요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</p:txBody>
      </p:sp>
      <p:sp>
        <p:nvSpPr>
          <p:cNvPr id="8" name="Google Shape;107;p3">
            <a:extLst>
              <a:ext uri="{FF2B5EF4-FFF2-40B4-BE49-F238E27FC236}">
                <a16:creationId xmlns:a16="http://schemas.microsoft.com/office/drawing/2014/main" id="{78672BD5-CBBC-4BF5-86AF-62E23E5718CA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F51D55D-EC16-468F-9BD9-EB5338123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4388788"/>
            <a:ext cx="6128658" cy="8835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32EDA-351B-46D8-854F-EF628C8ADC28}"/>
              </a:ext>
            </a:extLst>
          </p:cNvPr>
          <p:cNvSpPr txBox="1"/>
          <p:nvPr/>
        </p:nvSpPr>
        <p:spPr>
          <a:xfrm>
            <a:off x="8043204" y="10613261"/>
            <a:ext cx="9493682" cy="2047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→ 이제 본격적으로 코로나 실시간 현황 사이트를 만들어보아요</a:t>
            </a:r>
            <a:r>
              <a:rPr lang="en-US" altLang="ko-KR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ko-KR" altLang="en-US" sz="4500" u="sng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049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불러오기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1219199" y="4762555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반복문을 통해 실시간 코로나 현황을 불러와요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53AA90-CDFF-4B45-A0EA-2465FD973FAE}"/>
              </a:ext>
            </a:extLst>
          </p:cNvPr>
          <p:cNvSpPr/>
          <p:nvPr/>
        </p:nvSpPr>
        <p:spPr>
          <a:xfrm>
            <a:off x="1219199" y="5928341"/>
            <a:ext cx="16094602" cy="13009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{% for d in data %}{{</a:t>
            </a:r>
            <a:r>
              <a:rPr lang="en-US" altLang="ko-KR" sz="4500" dirty="0" err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d.deathCnt</a:t>
            </a:r>
            <a:r>
              <a:rPr lang="en-US" altLang="ko-KR" sz="45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}} {% </a:t>
            </a:r>
            <a:r>
              <a:rPr lang="en-US" altLang="ko-KR" sz="4500" dirty="0" err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endfor</a:t>
            </a:r>
            <a:r>
              <a:rPr lang="en-US" altLang="ko-KR" sz="45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 %}</a:t>
            </a:r>
          </a:p>
        </p:txBody>
      </p:sp>
      <p:sp>
        <p:nvSpPr>
          <p:cNvPr id="11" name="Google Shape;107;p3">
            <a:extLst>
              <a:ext uri="{FF2B5EF4-FFF2-40B4-BE49-F238E27FC236}">
                <a16:creationId xmlns:a16="http://schemas.microsoft.com/office/drawing/2014/main" id="{88F652AA-1739-423D-A6F8-318D266D686D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ADA33F-D081-432B-B06C-7F941584B377}"/>
              </a:ext>
            </a:extLst>
          </p:cNvPr>
          <p:cNvSpPr txBox="1"/>
          <p:nvPr/>
        </p:nvSpPr>
        <p:spPr>
          <a:xfrm>
            <a:off x="1219199" y="7610262"/>
            <a:ext cx="17156344" cy="550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4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파이썬의</a:t>
            </a: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반복문과 유사</a:t>
            </a:r>
            <a:endParaRPr lang="en-US" altLang="ko-KR" sz="4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{% for d in data %} {%</a:t>
            </a:r>
            <a:r>
              <a:rPr lang="en-US" altLang="ko-KR" sz="4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endfor</a:t>
            </a: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data </a:t>
            </a: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목록이 끝날 때까지 목록의 데이터를 하나씩 불러옴</a:t>
            </a:r>
            <a:endParaRPr lang="en-US" altLang="ko-KR" sz="4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altLang="ko-KR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4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d.deathCnt</a:t>
            </a:r>
            <a:endParaRPr lang="en-US" altLang="ko-KR" sz="4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불러온 </a:t>
            </a: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data</a:t>
            </a: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</a:t>
            </a: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</a:t>
            </a:r>
            <a:r>
              <a:rPr lang="en-US" altLang="ko-KR" sz="4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deathCnt</a:t>
            </a: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</a:t>
            </a: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누적 사망자</a:t>
            </a: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가져옴</a:t>
            </a:r>
            <a:endParaRPr lang="en-US" altLang="ko-KR" sz="4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* </a:t>
            </a:r>
            <a:r>
              <a:rPr lang="ko-KR" altLang="en-US" sz="3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불러온 </a:t>
            </a:r>
            <a:r>
              <a:rPr lang="en-US" altLang="ko-KR" sz="3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ko-KR" altLang="en-US" sz="3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데이터 변수 이름을 그대로 사용해야 해요</a:t>
            </a:r>
            <a:r>
              <a:rPr lang="en-US" altLang="ko-KR" sz="3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759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불러오기</a:t>
            </a:r>
          </a:p>
        </p:txBody>
      </p:sp>
      <p:sp>
        <p:nvSpPr>
          <p:cNvPr id="11" name="Google Shape;107;p3">
            <a:extLst>
              <a:ext uri="{FF2B5EF4-FFF2-40B4-BE49-F238E27FC236}">
                <a16:creationId xmlns:a16="http://schemas.microsoft.com/office/drawing/2014/main" id="{88F652AA-1739-423D-A6F8-318D266D686D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ADA33F-D081-432B-B06C-7F941584B377}"/>
              </a:ext>
            </a:extLst>
          </p:cNvPr>
          <p:cNvSpPr txBox="1"/>
          <p:nvPr/>
        </p:nvSpPr>
        <p:spPr>
          <a:xfrm>
            <a:off x="1128610" y="12138192"/>
            <a:ext cx="15517201" cy="94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2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→ 어떤 식으로 출력이 될까요</a:t>
            </a:r>
            <a:r>
              <a:rPr lang="en-US" altLang="ko-KR" sz="42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7D53BAC-6909-4696-8AAA-1D5D5D4D2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10" y="5600700"/>
            <a:ext cx="9063140" cy="6438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232B5F-34F7-487C-9FAB-11967C745C69}"/>
              </a:ext>
            </a:extLst>
          </p:cNvPr>
          <p:cNvSpPr txBox="1"/>
          <p:nvPr/>
        </p:nvSpPr>
        <p:spPr>
          <a:xfrm>
            <a:off x="1219199" y="4598734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지역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누적 사망자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전일 대비 증감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격리 해제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발생률을 확인해볼까요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1856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불러오기</a:t>
            </a:r>
          </a:p>
        </p:txBody>
      </p:sp>
      <p:sp>
        <p:nvSpPr>
          <p:cNvPr id="11" name="Google Shape;107;p3">
            <a:extLst>
              <a:ext uri="{FF2B5EF4-FFF2-40B4-BE49-F238E27FC236}">
                <a16:creationId xmlns:a16="http://schemas.microsoft.com/office/drawing/2014/main" id="{88F652AA-1739-423D-A6F8-318D266D686D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ADA33F-D081-432B-B06C-7F941584B377}"/>
              </a:ext>
            </a:extLst>
          </p:cNvPr>
          <p:cNvSpPr txBox="1"/>
          <p:nvPr/>
        </p:nvSpPr>
        <p:spPr>
          <a:xfrm>
            <a:off x="1219199" y="9813227"/>
            <a:ext cx="15517201" cy="94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위와 같은 형태의 결과값을 확인해볼 수 있어요 </a:t>
            </a:r>
            <a:r>
              <a:rPr lang="en-US" altLang="ko-KR" sz="42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</a:t>
            </a:r>
            <a:endParaRPr lang="en-US" altLang="ko-KR" sz="4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9E9A5AA-5438-4A77-B6E7-01A294F5C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5181455"/>
            <a:ext cx="15745694" cy="383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93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3-1. chart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소스 가져오기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1219199" y="4448343"/>
            <a:ext cx="17156344" cy="3086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chart </a:t>
            </a:r>
            <a:r>
              <a:rPr lang="en-US" altLang="ko-KR" sz="4500" b="1" u="sng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ko-KR" altLang="en-US" sz="45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</a:t>
            </a:r>
            <a:r>
              <a:rPr lang="en-US" altLang="ko-KR" sz="45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웹페이지 내부에 차트를 작성할 수 있는 자바스크립트 코드를 제공해요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아래와 같이 여러 종류의 차트를 그릴 수 있게 해줘요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1" name="Google Shape;107;p3">
            <a:extLst>
              <a:ext uri="{FF2B5EF4-FFF2-40B4-BE49-F238E27FC236}">
                <a16:creationId xmlns:a16="http://schemas.microsoft.com/office/drawing/2014/main" id="{7DAE1E68-5FF2-4655-B397-E945A725D166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64AE01A-E2B3-4257-815C-FEC8D9059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171319"/>
              </p:ext>
            </p:extLst>
          </p:nvPr>
        </p:nvGraphicFramePr>
        <p:xfrm>
          <a:off x="1843314" y="7983937"/>
          <a:ext cx="5537199" cy="3576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A806DF5D-46A8-4C76-AE40-80C71DCC64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638951"/>
              </p:ext>
            </p:extLst>
          </p:nvPr>
        </p:nvGraphicFramePr>
        <p:xfrm>
          <a:off x="6685871" y="7940395"/>
          <a:ext cx="6223000" cy="3576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18984265-F65C-4CD4-B508-7C98EDB680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47569"/>
              </p:ext>
            </p:extLst>
          </p:nvPr>
        </p:nvGraphicFramePr>
        <p:xfrm>
          <a:off x="12152543" y="7983937"/>
          <a:ext cx="6223000" cy="3576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AC9ACC6-F86B-4893-946C-2886509D48E7}"/>
              </a:ext>
            </a:extLst>
          </p:cNvPr>
          <p:cNvSpPr txBox="1"/>
          <p:nvPr/>
        </p:nvSpPr>
        <p:spPr>
          <a:xfrm>
            <a:off x="1661515" y="11966067"/>
            <a:ext cx="17156344" cy="10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→ 이번 실습에서는 막대 그래프 형태를 사용해볼 거예요</a:t>
            </a:r>
            <a:r>
              <a:rPr lang="en-US" altLang="ko-KR" sz="45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60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(attributes)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E77D39-4171-41B1-A828-E514A0257235}"/>
              </a:ext>
            </a:extLst>
          </p:cNvPr>
          <p:cNvSpPr/>
          <p:nvPr/>
        </p:nvSpPr>
        <p:spPr>
          <a:xfrm>
            <a:off x="1219200" y="3697732"/>
            <a:ext cx="16094602" cy="17750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&lt;p </a:t>
            </a:r>
            <a:r>
              <a:rPr lang="en-US" altLang="ko-KR" sz="5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align=“center”</a:t>
            </a:r>
            <a:r>
              <a:rPr lang="en-US" altLang="ko-KR" sz="5400" dirty="0">
                <a:solidFill>
                  <a:schemeClr val="bg1"/>
                </a:solidFill>
              </a:rPr>
              <a:t>&gt;</a:t>
            </a:r>
            <a:r>
              <a:rPr lang="en-US" altLang="ko-KR" sz="5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5400" dirty="0"/>
              <a:t>Hello World! &lt;/p&gt;</a:t>
            </a:r>
          </a:p>
          <a:p>
            <a:pPr algn="ctr"/>
            <a:r>
              <a:rPr lang="en-US" altLang="ko-KR" sz="3200" dirty="0"/>
              <a:t>&lt;</a:t>
            </a:r>
            <a:r>
              <a:rPr lang="ko-KR" altLang="en-US" sz="3200" dirty="0"/>
              <a:t>시작 태그 </a:t>
            </a:r>
            <a:r>
              <a:rPr lang="ko-KR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속성</a:t>
            </a:r>
            <a:r>
              <a:rPr lang="en-US" altLang="ko-KR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=“</a:t>
            </a:r>
            <a:r>
              <a:rPr lang="ko-KR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속성값</a:t>
            </a:r>
            <a:r>
              <a:rPr lang="en-US" altLang="ko-KR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”</a:t>
            </a:r>
            <a:r>
              <a:rPr lang="en-US" altLang="ko-KR" sz="3200" dirty="0">
                <a:solidFill>
                  <a:schemeClr val="bg1"/>
                </a:solidFill>
              </a:rPr>
              <a:t>&gt;</a:t>
            </a:r>
            <a:r>
              <a:rPr lang="en-US" altLang="ko-KR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3200" dirty="0"/>
              <a:t>내용 </a:t>
            </a:r>
            <a:r>
              <a:rPr lang="en-US" altLang="ko-KR" sz="3200" dirty="0"/>
              <a:t>&lt;</a:t>
            </a:r>
            <a:r>
              <a:rPr lang="ko-KR" altLang="en-US" sz="3200" dirty="0"/>
              <a:t>종료 태그</a:t>
            </a:r>
            <a:r>
              <a:rPr lang="en-US" altLang="ko-KR" sz="3200" dirty="0"/>
              <a:t>&gt; : </a:t>
            </a:r>
            <a:r>
              <a:rPr lang="ko-KR" altLang="en-US" sz="3200" dirty="0"/>
              <a:t>요소</a:t>
            </a: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89BC12A4-7E0F-4C90-BA38-02858EF4CFEB}"/>
              </a:ext>
            </a:extLst>
          </p:cNvPr>
          <p:cNvSpPr txBox="1"/>
          <p:nvPr/>
        </p:nvSpPr>
        <p:spPr>
          <a:xfrm>
            <a:off x="1219200" y="6858000"/>
            <a:ext cx="15611100" cy="460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(attributes):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요소의 성격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스타일을 나타내는 </a:t>
            </a:r>
            <a:r>
              <a:rPr lang="ko-KR" altLang="en-US" sz="4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구분값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속성값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(arguments):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속성에 대한 값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태그를 수정해주는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시작 태그 </a:t>
            </a:r>
            <a:r>
              <a:rPr lang="ko-KR" altLang="en-US" sz="4500" i="0" u="none" strike="noStrike" cap="none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꺽쇠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안에 속성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= “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값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”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을 작성하는 방식</a:t>
            </a:r>
            <a:endParaRPr lang="en-US" altLang="ko-KR" sz="4500" i="0" u="none" strike="noStrike" cap="none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876594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3-1. chart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소스 가져오기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1219199" y="4735178"/>
            <a:ext cx="17156344" cy="3086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b="1" u="sng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cdn</a:t>
            </a:r>
            <a:r>
              <a:rPr lang="ko-KR" altLang="en-US" sz="45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이란</a:t>
            </a:r>
            <a:r>
              <a:rPr lang="en-US" altLang="ko-KR" sz="45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컨텐츠를  </a:t>
            </a:r>
            <a:r>
              <a:rPr lang="ko-KR" altLang="en-US" sz="4500" dirty="0">
                <a:solidFill>
                  <a:srgbClr val="3366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다운로드 없이</a:t>
            </a:r>
            <a:r>
              <a:rPr lang="en-US" altLang="ko-KR" sz="4500" dirty="0">
                <a:solidFill>
                  <a:srgbClr val="3366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4500" dirty="0">
                <a:solidFill>
                  <a:srgbClr val="3366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빠르게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받기 위해 사용하는 기술</a:t>
            </a:r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chart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소스를 가져오기 위해서는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chart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cdn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이용해야 해요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sp>
        <p:nvSpPr>
          <p:cNvPr id="11" name="Google Shape;107;p3">
            <a:extLst>
              <a:ext uri="{FF2B5EF4-FFF2-40B4-BE49-F238E27FC236}">
                <a16:creationId xmlns:a16="http://schemas.microsoft.com/office/drawing/2014/main" id="{7DAE1E68-5FF2-4655-B397-E945A725D166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575638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3-1. chart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소스 가져오기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1219199" y="4735178"/>
            <a:ext cx="17156344" cy="2047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구글에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chart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cdn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검색</a:t>
            </a:r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chart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접속</a:t>
            </a:r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Google Shape;107;p3">
            <a:extLst>
              <a:ext uri="{FF2B5EF4-FFF2-40B4-BE49-F238E27FC236}">
                <a16:creationId xmlns:a16="http://schemas.microsoft.com/office/drawing/2014/main" id="{7DAE1E68-5FF2-4655-B397-E945A725D166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AE3A15C-B8B9-4FD5-8D9F-900321E62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6857999"/>
            <a:ext cx="10972801" cy="5064369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0ED99ED-E5F8-4FBE-8E13-CD7C010A0417}"/>
              </a:ext>
            </a:extLst>
          </p:cNvPr>
          <p:cNvSpPr/>
          <p:nvPr/>
        </p:nvSpPr>
        <p:spPr>
          <a:xfrm rot="4124176">
            <a:off x="10134354" y="7642504"/>
            <a:ext cx="2873829" cy="3495357"/>
          </a:xfrm>
          <a:prstGeom prst="downArrow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7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0047E3F-D4C9-44D5-BB34-76DE89908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6097879"/>
            <a:ext cx="12762397" cy="5364778"/>
          </a:xfrm>
          <a:prstGeom prst="rect">
            <a:avLst/>
          </a:prstGeom>
        </p:spPr>
      </p:pic>
      <p:pic>
        <p:nvPicPr>
          <p:cNvPr id="105" name="Google Shape;105;p3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3-1. chart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소스 가져오기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1219199" y="4735178"/>
            <a:ext cx="17156344" cy="10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3. chart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페이지에서 코드 찾아오기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</p:txBody>
      </p:sp>
      <p:sp>
        <p:nvSpPr>
          <p:cNvPr id="11" name="Google Shape;107;p3">
            <a:extLst>
              <a:ext uri="{FF2B5EF4-FFF2-40B4-BE49-F238E27FC236}">
                <a16:creationId xmlns:a16="http://schemas.microsoft.com/office/drawing/2014/main" id="{7DAE1E68-5FF2-4655-B397-E945A725D166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0ED99ED-E5F8-4FBE-8E13-CD7C010A0417}"/>
              </a:ext>
            </a:extLst>
          </p:cNvPr>
          <p:cNvSpPr/>
          <p:nvPr/>
        </p:nvSpPr>
        <p:spPr>
          <a:xfrm rot="4124176">
            <a:off x="11011016" y="8432164"/>
            <a:ext cx="2873829" cy="3495357"/>
          </a:xfrm>
          <a:prstGeom prst="downArrow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5D954-363C-4319-AEFD-B2476CBFEE12}"/>
              </a:ext>
            </a:extLst>
          </p:cNvPr>
          <p:cNvSpPr txBox="1"/>
          <p:nvPr/>
        </p:nvSpPr>
        <p:spPr>
          <a:xfrm>
            <a:off x="1219199" y="11485364"/>
            <a:ext cx="17156344" cy="10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복사한 코드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&lt;head&gt;&lt;/head&gt;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사이에 붙여넣기</a:t>
            </a:r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056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3-2.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차트 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1219199" y="4651767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1. &lt;canvas&gt;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태그 작성</a:t>
            </a:r>
          </a:p>
        </p:txBody>
      </p:sp>
      <p:sp>
        <p:nvSpPr>
          <p:cNvPr id="7" name="Google Shape;107;p3">
            <a:extLst>
              <a:ext uri="{FF2B5EF4-FFF2-40B4-BE49-F238E27FC236}">
                <a16:creationId xmlns:a16="http://schemas.microsoft.com/office/drawing/2014/main" id="{BC24D38B-15DB-411B-8024-873D2486A9C1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7AFC5-4EC3-43D0-99B8-8685861B36E3}"/>
              </a:ext>
            </a:extLst>
          </p:cNvPr>
          <p:cNvSpPr txBox="1"/>
          <p:nvPr/>
        </p:nvSpPr>
        <p:spPr>
          <a:xfrm>
            <a:off x="1223699" y="5567226"/>
            <a:ext cx="17156344" cy="10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→ 작성했던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(2, 2)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테이블의 각 칸에 캔버스를 만들어요</a:t>
            </a:r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232776-4291-4BCE-8F67-EC141DA0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024" y="6706977"/>
            <a:ext cx="7930894" cy="6294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A3BB56-6F30-471A-8678-DA07E97407A5}"/>
              </a:ext>
            </a:extLst>
          </p:cNvPr>
          <p:cNvSpPr txBox="1"/>
          <p:nvPr/>
        </p:nvSpPr>
        <p:spPr>
          <a:xfrm>
            <a:off x="9797371" y="11966067"/>
            <a:ext cx="8770547" cy="10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→ 직접 작성해볼까요</a:t>
            </a:r>
            <a:r>
              <a:rPr lang="en-US" altLang="ko-KR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? </a:t>
            </a: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97640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3-2.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차트 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1219199" y="4651767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 chart </a:t>
            </a:r>
            <a:r>
              <a:rPr lang="en-US" altLang="ko-KR" sz="4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 접속해서 </a:t>
            </a:r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bar chart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들어가기</a:t>
            </a:r>
          </a:p>
        </p:txBody>
      </p:sp>
      <p:sp>
        <p:nvSpPr>
          <p:cNvPr id="7" name="Google Shape;107;p3">
            <a:extLst>
              <a:ext uri="{FF2B5EF4-FFF2-40B4-BE49-F238E27FC236}">
                <a16:creationId xmlns:a16="http://schemas.microsoft.com/office/drawing/2014/main" id="{BC24D38B-15DB-411B-8024-873D2486A9C1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031145A-FE45-4B75-9C12-923FC4ACB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2111" b="992"/>
          <a:stretch/>
        </p:blipFill>
        <p:spPr>
          <a:xfrm>
            <a:off x="1219198" y="5986033"/>
            <a:ext cx="9057085" cy="4296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BF3057-D5AA-406E-A9B0-A81DB359C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546" y="5986034"/>
            <a:ext cx="6588556" cy="4505468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CD48017D-D137-40D7-B74A-A907ADB089ED}"/>
              </a:ext>
            </a:extLst>
          </p:cNvPr>
          <p:cNvSpPr/>
          <p:nvPr/>
        </p:nvSpPr>
        <p:spPr>
          <a:xfrm rot="2483609">
            <a:off x="8647812" y="7007001"/>
            <a:ext cx="1624161" cy="2254364"/>
          </a:xfrm>
          <a:prstGeom prst="downArrow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D6794FB-312F-49F5-B18A-CA107D147ECC}"/>
              </a:ext>
            </a:extLst>
          </p:cNvPr>
          <p:cNvSpPr/>
          <p:nvPr/>
        </p:nvSpPr>
        <p:spPr>
          <a:xfrm rot="20661778">
            <a:off x="10943119" y="7242989"/>
            <a:ext cx="1624161" cy="2254364"/>
          </a:xfrm>
          <a:prstGeom prst="downArrow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90EBB-1FB2-41B1-BDC1-13A357E4964D}"/>
              </a:ext>
            </a:extLst>
          </p:cNvPr>
          <p:cNvSpPr txBox="1"/>
          <p:nvPr/>
        </p:nvSpPr>
        <p:spPr>
          <a:xfrm>
            <a:off x="1219198" y="11382207"/>
            <a:ext cx="14530875" cy="10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→ 사이트에 접속한 이후 좌측 </a:t>
            </a:r>
            <a:r>
              <a:rPr lang="en-US" altLang="ko-KR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Charts –</a:t>
            </a: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Bar </a:t>
            </a: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메뉴 들어가기</a:t>
            </a:r>
            <a:r>
              <a:rPr lang="en-US" altLang="ko-KR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4500" u="sng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386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3-2.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차트 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1219199" y="4651767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소스코드 복사하기</a:t>
            </a:r>
          </a:p>
        </p:txBody>
      </p:sp>
      <p:sp>
        <p:nvSpPr>
          <p:cNvPr id="7" name="Google Shape;107;p3">
            <a:extLst>
              <a:ext uri="{FF2B5EF4-FFF2-40B4-BE49-F238E27FC236}">
                <a16:creationId xmlns:a16="http://schemas.microsoft.com/office/drawing/2014/main" id="{BC24D38B-15DB-411B-8024-873D2486A9C1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B027AD-8154-4DBB-8C55-2B4800B4A5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68" t="16894" r="11565" b="19070"/>
          <a:stretch/>
        </p:blipFill>
        <p:spPr>
          <a:xfrm>
            <a:off x="1219199" y="5706765"/>
            <a:ext cx="9168075" cy="56579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323B01-4618-4253-BE13-E4EDC7D96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41" t="11856" r="22279" b="33143"/>
          <a:stretch/>
        </p:blipFill>
        <p:spPr>
          <a:xfrm>
            <a:off x="11729724" y="5436597"/>
            <a:ext cx="6645819" cy="6178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F5D988-DF20-4E10-8A6F-497AC2266184}"/>
              </a:ext>
            </a:extLst>
          </p:cNvPr>
          <p:cNvSpPr txBox="1"/>
          <p:nvPr/>
        </p:nvSpPr>
        <p:spPr>
          <a:xfrm>
            <a:off x="1219199" y="11966067"/>
            <a:ext cx="15837160" cy="10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→ 바 차트 검사 클릭 후 뜨는 </a:t>
            </a:r>
            <a:r>
              <a:rPr lang="ko-KR" altLang="en-US" sz="4500" u="sng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소스코드창에서</a:t>
            </a: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그대로 복사해오기</a:t>
            </a:r>
          </a:p>
        </p:txBody>
      </p:sp>
    </p:spTree>
    <p:extLst>
      <p:ext uri="{BB962C8B-B14F-4D97-AF65-F5344CB8AC3E}">
        <p14:creationId xmlns:p14="http://schemas.microsoft.com/office/powerpoint/2010/main" val="3478590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3-2.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차트 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1219199" y="4651767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붙여 넣고 가공하기</a:t>
            </a:r>
          </a:p>
        </p:txBody>
      </p:sp>
      <p:sp>
        <p:nvSpPr>
          <p:cNvPr id="7" name="Google Shape;107;p3">
            <a:extLst>
              <a:ext uri="{FF2B5EF4-FFF2-40B4-BE49-F238E27FC236}">
                <a16:creationId xmlns:a16="http://schemas.microsoft.com/office/drawing/2014/main" id="{BC24D38B-15DB-411B-8024-873D2486A9C1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730F2CA-F669-417D-B5A1-803A5697B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5706765"/>
            <a:ext cx="10538569" cy="5844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9B578-9BBF-4476-B75C-8199CFAED2B8}"/>
              </a:ext>
            </a:extLst>
          </p:cNvPr>
          <p:cNvSpPr txBox="1"/>
          <p:nvPr/>
        </p:nvSpPr>
        <p:spPr>
          <a:xfrm>
            <a:off x="1219199" y="11966067"/>
            <a:ext cx="15837160" cy="10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→ 같은 방식으로 나머지 세 항목도 가공해볼까요</a:t>
            </a:r>
            <a:r>
              <a:rPr lang="en-US" altLang="ko-KR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? </a:t>
            </a: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3E7751-F26E-4089-BF95-11D9DD882943}"/>
              </a:ext>
            </a:extLst>
          </p:cNvPr>
          <p:cNvSpPr/>
          <p:nvPr/>
        </p:nvSpPr>
        <p:spPr>
          <a:xfrm>
            <a:off x="2725316" y="6514322"/>
            <a:ext cx="1324947" cy="267478"/>
          </a:xfrm>
          <a:prstGeom prst="rect">
            <a:avLst/>
          </a:prstGeom>
          <a:solidFill>
            <a:schemeClr val="bg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909F1B-DEFF-4C4B-AEAA-5A9E71795440}"/>
              </a:ext>
            </a:extLst>
          </p:cNvPr>
          <p:cNvSpPr/>
          <p:nvPr/>
        </p:nvSpPr>
        <p:spPr>
          <a:xfrm>
            <a:off x="7564016" y="6438122"/>
            <a:ext cx="1324947" cy="419878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32584A-0D9A-4516-850C-3F2DDA68FB72}"/>
              </a:ext>
            </a:extLst>
          </p:cNvPr>
          <p:cNvSpPr/>
          <p:nvPr/>
        </p:nvSpPr>
        <p:spPr>
          <a:xfrm>
            <a:off x="5824726" y="6781800"/>
            <a:ext cx="1324947" cy="390990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50E569-0B80-43B2-8E5E-A99297D5D89D}"/>
              </a:ext>
            </a:extLst>
          </p:cNvPr>
          <p:cNvSpPr/>
          <p:nvPr/>
        </p:nvSpPr>
        <p:spPr>
          <a:xfrm>
            <a:off x="2725316" y="6833840"/>
            <a:ext cx="1324947" cy="267478"/>
          </a:xfrm>
          <a:prstGeom prst="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221A1E-7DBA-4B26-A72F-9D602F54859C}"/>
              </a:ext>
            </a:extLst>
          </p:cNvPr>
          <p:cNvSpPr/>
          <p:nvPr/>
        </p:nvSpPr>
        <p:spPr>
          <a:xfrm>
            <a:off x="3784221" y="7877992"/>
            <a:ext cx="6350379" cy="419878"/>
          </a:xfrm>
          <a:prstGeom prst="rect">
            <a:avLst/>
          </a:prstGeom>
          <a:solidFill>
            <a:schemeClr val="bg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6DDE1D-9CAA-46EB-A575-59A20C4B9B00}"/>
              </a:ext>
            </a:extLst>
          </p:cNvPr>
          <p:cNvSpPr/>
          <p:nvPr/>
        </p:nvSpPr>
        <p:spPr>
          <a:xfrm>
            <a:off x="3777567" y="8568038"/>
            <a:ext cx="2784634" cy="354540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CE7A19-F852-49E0-AF8F-A52C09FF3937}"/>
              </a:ext>
            </a:extLst>
          </p:cNvPr>
          <p:cNvSpPr/>
          <p:nvPr/>
        </p:nvSpPr>
        <p:spPr>
          <a:xfrm>
            <a:off x="3640840" y="8970935"/>
            <a:ext cx="6493759" cy="346927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2E9118-EAF7-46B8-B13A-C61591AE2B2D}"/>
              </a:ext>
            </a:extLst>
          </p:cNvPr>
          <p:cNvSpPr/>
          <p:nvPr/>
        </p:nvSpPr>
        <p:spPr>
          <a:xfrm>
            <a:off x="2897890" y="9705718"/>
            <a:ext cx="4666126" cy="673305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A625930-8028-4EFB-B4B5-AC85D28A9183}"/>
              </a:ext>
            </a:extLst>
          </p:cNvPr>
          <p:cNvCxnSpPr>
            <a:cxnSpLocks/>
          </p:cNvCxnSpPr>
          <p:nvPr/>
        </p:nvCxnSpPr>
        <p:spPr>
          <a:xfrm flipV="1">
            <a:off x="8493704" y="5169755"/>
            <a:ext cx="2136196" cy="126375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4254CA-F40E-4AE8-AB39-84953102E5D0}"/>
              </a:ext>
            </a:extLst>
          </p:cNvPr>
          <p:cNvSpPr txBox="1"/>
          <p:nvPr/>
        </p:nvSpPr>
        <p:spPr>
          <a:xfrm>
            <a:off x="10629900" y="4873381"/>
            <a:ext cx="40815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deathCnt</a:t>
            </a:r>
            <a:r>
              <a: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캔버스를 불러와요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5FDBA8B-9993-4B60-8D79-C816CEEBD19C}"/>
              </a:ext>
            </a:extLst>
          </p:cNvPr>
          <p:cNvCxnSpPr>
            <a:cxnSpLocks/>
          </p:cNvCxnSpPr>
          <p:nvPr/>
        </p:nvCxnSpPr>
        <p:spPr>
          <a:xfrm>
            <a:off x="10185529" y="8087932"/>
            <a:ext cx="2440705" cy="3863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9073D98-0F58-40C7-9C61-AA8805647732}"/>
              </a:ext>
            </a:extLst>
          </p:cNvPr>
          <p:cNvCxnSpPr>
            <a:cxnSpLocks/>
          </p:cNvCxnSpPr>
          <p:nvPr/>
        </p:nvCxnSpPr>
        <p:spPr>
          <a:xfrm flipV="1">
            <a:off x="10185529" y="8568038"/>
            <a:ext cx="2485154" cy="642696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FD0A4EF-6A64-403B-BC56-1962103B7FC1}"/>
              </a:ext>
            </a:extLst>
          </p:cNvPr>
          <p:cNvSpPr txBox="1"/>
          <p:nvPr/>
        </p:nvSpPr>
        <p:spPr>
          <a:xfrm>
            <a:off x="12699622" y="8059343"/>
            <a:ext cx="36455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그래프의 항목을 불러와요 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6A2690C-E1C1-4ADF-903A-8CBE8EDBA4CA}"/>
              </a:ext>
            </a:extLst>
          </p:cNvPr>
          <p:cNvCxnSpPr>
            <a:cxnSpLocks/>
          </p:cNvCxnSpPr>
          <p:nvPr/>
        </p:nvCxnSpPr>
        <p:spPr>
          <a:xfrm flipV="1">
            <a:off x="7165546" y="6911035"/>
            <a:ext cx="5505137" cy="11180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17CA7E2-1BFF-4C12-BFC4-1D863387FB2A}"/>
              </a:ext>
            </a:extLst>
          </p:cNvPr>
          <p:cNvSpPr txBox="1"/>
          <p:nvPr/>
        </p:nvSpPr>
        <p:spPr>
          <a:xfrm>
            <a:off x="12626234" y="6706021"/>
            <a:ext cx="45512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위의 </a:t>
            </a:r>
            <a:r>
              <a:rPr lang="en-US" altLang="ko-KR" sz="2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ctx_death</a:t>
            </a:r>
            <a:r>
              <a: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변수를 불러와요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0E7289-0156-4A5D-B937-67AC8EBC8B12}"/>
              </a:ext>
            </a:extLst>
          </p:cNvPr>
          <p:cNvSpPr txBox="1"/>
          <p:nvPr/>
        </p:nvSpPr>
        <p:spPr>
          <a:xfrm>
            <a:off x="4516948" y="7275302"/>
            <a:ext cx="39405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그래프의 형식이 막대라는 뜻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1482014-E7CF-46E0-8C55-7E3235EAF70E}"/>
              </a:ext>
            </a:extLst>
          </p:cNvPr>
          <p:cNvCxnSpPr>
            <a:cxnSpLocks/>
          </p:cNvCxnSpPr>
          <p:nvPr/>
        </p:nvCxnSpPr>
        <p:spPr>
          <a:xfrm>
            <a:off x="3890700" y="7312800"/>
            <a:ext cx="662250" cy="176374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864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3-2.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차트 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4D4A-E4AC-47B6-AE73-4313CC8C4FB4}"/>
              </a:ext>
            </a:extLst>
          </p:cNvPr>
          <p:cNvSpPr txBox="1"/>
          <p:nvPr/>
        </p:nvSpPr>
        <p:spPr>
          <a:xfrm>
            <a:off x="1219199" y="4651767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붙여 넣고 가공하기</a:t>
            </a:r>
          </a:p>
        </p:txBody>
      </p:sp>
      <p:sp>
        <p:nvSpPr>
          <p:cNvPr id="7" name="Google Shape;107;p3">
            <a:extLst>
              <a:ext uri="{FF2B5EF4-FFF2-40B4-BE49-F238E27FC236}">
                <a16:creationId xmlns:a16="http://schemas.microsoft.com/office/drawing/2014/main" id="{BC24D38B-15DB-411B-8024-873D2486A9C1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730F2CA-F669-417D-B5A1-803A5697B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5706765"/>
            <a:ext cx="10538569" cy="5844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9B578-9BBF-4476-B75C-8199CFAED2B8}"/>
              </a:ext>
            </a:extLst>
          </p:cNvPr>
          <p:cNvSpPr txBox="1"/>
          <p:nvPr/>
        </p:nvSpPr>
        <p:spPr>
          <a:xfrm>
            <a:off x="1219199" y="11966067"/>
            <a:ext cx="15837160" cy="10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→ 같은 방식으로 나머지 세 항목도 가공해볼까요</a:t>
            </a:r>
            <a:r>
              <a:rPr lang="en-US" altLang="ko-KR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? </a:t>
            </a:r>
            <a:r>
              <a:rPr lang="ko-KR" altLang="en-US" sz="45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3E7751-F26E-4089-BF95-11D9DD882943}"/>
              </a:ext>
            </a:extLst>
          </p:cNvPr>
          <p:cNvSpPr/>
          <p:nvPr/>
        </p:nvSpPr>
        <p:spPr>
          <a:xfrm>
            <a:off x="2725316" y="6514322"/>
            <a:ext cx="1324947" cy="267478"/>
          </a:xfrm>
          <a:prstGeom prst="rect">
            <a:avLst/>
          </a:prstGeom>
          <a:solidFill>
            <a:schemeClr val="bg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909F1B-DEFF-4C4B-AEAA-5A9E71795440}"/>
              </a:ext>
            </a:extLst>
          </p:cNvPr>
          <p:cNvSpPr/>
          <p:nvPr/>
        </p:nvSpPr>
        <p:spPr>
          <a:xfrm>
            <a:off x="7564016" y="6438122"/>
            <a:ext cx="1324947" cy="419878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32584A-0D9A-4516-850C-3F2DDA68FB72}"/>
              </a:ext>
            </a:extLst>
          </p:cNvPr>
          <p:cNvSpPr/>
          <p:nvPr/>
        </p:nvSpPr>
        <p:spPr>
          <a:xfrm>
            <a:off x="5824726" y="6781800"/>
            <a:ext cx="1324947" cy="390990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50E569-0B80-43B2-8E5E-A99297D5D89D}"/>
              </a:ext>
            </a:extLst>
          </p:cNvPr>
          <p:cNvSpPr/>
          <p:nvPr/>
        </p:nvSpPr>
        <p:spPr>
          <a:xfrm>
            <a:off x="2725316" y="6833840"/>
            <a:ext cx="1324947" cy="267478"/>
          </a:xfrm>
          <a:prstGeom prst="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221A1E-7DBA-4B26-A72F-9D602F54859C}"/>
              </a:ext>
            </a:extLst>
          </p:cNvPr>
          <p:cNvSpPr/>
          <p:nvPr/>
        </p:nvSpPr>
        <p:spPr>
          <a:xfrm>
            <a:off x="3784221" y="7877992"/>
            <a:ext cx="6350379" cy="419878"/>
          </a:xfrm>
          <a:prstGeom prst="rect">
            <a:avLst/>
          </a:prstGeom>
          <a:solidFill>
            <a:schemeClr val="bg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6DDE1D-9CAA-46EB-A575-59A20C4B9B00}"/>
              </a:ext>
            </a:extLst>
          </p:cNvPr>
          <p:cNvSpPr/>
          <p:nvPr/>
        </p:nvSpPr>
        <p:spPr>
          <a:xfrm>
            <a:off x="3777567" y="8568038"/>
            <a:ext cx="2784634" cy="354540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CE7A19-F852-49E0-AF8F-A52C09FF3937}"/>
              </a:ext>
            </a:extLst>
          </p:cNvPr>
          <p:cNvSpPr/>
          <p:nvPr/>
        </p:nvSpPr>
        <p:spPr>
          <a:xfrm>
            <a:off x="3640840" y="8970935"/>
            <a:ext cx="6493759" cy="346927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2E9118-EAF7-46B8-B13A-C61591AE2B2D}"/>
              </a:ext>
            </a:extLst>
          </p:cNvPr>
          <p:cNvSpPr/>
          <p:nvPr/>
        </p:nvSpPr>
        <p:spPr>
          <a:xfrm>
            <a:off x="2897890" y="9705718"/>
            <a:ext cx="4666126" cy="673305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CCEA4B7-2F1F-4730-BF7D-F57326528A15}"/>
              </a:ext>
            </a:extLst>
          </p:cNvPr>
          <p:cNvCxnSpPr/>
          <p:nvPr/>
        </p:nvCxnSpPr>
        <p:spPr>
          <a:xfrm>
            <a:off x="7564016" y="9990927"/>
            <a:ext cx="5062218" cy="0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38C4FD-45A0-4241-92C3-7AA427756887}"/>
              </a:ext>
            </a:extLst>
          </p:cNvPr>
          <p:cNvSpPr txBox="1"/>
          <p:nvPr/>
        </p:nvSpPr>
        <p:spPr>
          <a:xfrm>
            <a:off x="12626234" y="9705718"/>
            <a:ext cx="55595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그래프 막대와 테두리 색을 나타내는 부분</a:t>
            </a:r>
            <a:endParaRPr lang="en-US" altLang="ko-KR" sz="2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다음 항목에서 다룰 예정이에요 </a:t>
            </a:r>
            <a:r>
              <a: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2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A625930-8028-4EFB-B4B5-AC85D28A9183}"/>
              </a:ext>
            </a:extLst>
          </p:cNvPr>
          <p:cNvCxnSpPr>
            <a:cxnSpLocks/>
          </p:cNvCxnSpPr>
          <p:nvPr/>
        </p:nvCxnSpPr>
        <p:spPr>
          <a:xfrm flipV="1">
            <a:off x="4050263" y="5048250"/>
            <a:ext cx="3513753" cy="146607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4254CA-F40E-4AE8-AB39-84953102E5D0}"/>
              </a:ext>
            </a:extLst>
          </p:cNvPr>
          <p:cNvSpPr txBox="1"/>
          <p:nvPr/>
        </p:nvSpPr>
        <p:spPr>
          <a:xfrm>
            <a:off x="7673633" y="4512641"/>
            <a:ext cx="45304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변수명은 그래프와 관련이 있도록</a:t>
            </a:r>
            <a:endParaRPr lang="en-US" altLang="ko-KR" sz="2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지어주는 것이 편하겠죠</a:t>
            </a:r>
            <a:r>
              <a: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  <a:endParaRPr lang="ko-KR" altLang="en-US" sz="2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5FDBA8B-9993-4B60-8D79-C816CEEBD19C}"/>
              </a:ext>
            </a:extLst>
          </p:cNvPr>
          <p:cNvCxnSpPr>
            <a:cxnSpLocks/>
          </p:cNvCxnSpPr>
          <p:nvPr/>
        </p:nvCxnSpPr>
        <p:spPr>
          <a:xfrm flipV="1">
            <a:off x="6562200" y="8126565"/>
            <a:ext cx="6064034" cy="617385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FD0A4EF-6A64-403B-BC56-1962103B7FC1}"/>
              </a:ext>
            </a:extLst>
          </p:cNvPr>
          <p:cNvSpPr txBox="1"/>
          <p:nvPr/>
        </p:nvSpPr>
        <p:spPr>
          <a:xfrm>
            <a:off x="12699622" y="7958203"/>
            <a:ext cx="35734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그래프의 제목을 변경해요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00EFEE-4165-483A-B878-2394FEEA4424}"/>
              </a:ext>
            </a:extLst>
          </p:cNvPr>
          <p:cNvCxnSpPr>
            <a:cxnSpLocks/>
          </p:cNvCxnSpPr>
          <p:nvPr/>
        </p:nvCxnSpPr>
        <p:spPr>
          <a:xfrm flipV="1">
            <a:off x="4067849" y="5349476"/>
            <a:ext cx="3631301" cy="1625804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153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596769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3-3.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차트 꾸미기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50013-6E93-47B8-8C0D-90DF6648FF6C}"/>
              </a:ext>
            </a:extLst>
          </p:cNvPr>
          <p:cNvSpPr txBox="1"/>
          <p:nvPr/>
        </p:nvSpPr>
        <p:spPr>
          <a:xfrm>
            <a:off x="1219199" y="4569996"/>
            <a:ext cx="1715634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데이터에 총 </a:t>
            </a:r>
            <a:r>
              <a:rPr lang="en-US" altLang="ko-KR" sz="4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19</a:t>
            </a:r>
            <a:r>
              <a:rPr lang="ko-KR" altLang="en-US" sz="4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가지 항목의 데이터가 있기 때문에 각각의 바를 </a:t>
            </a:r>
            <a:r>
              <a:rPr lang="ko-KR" altLang="en-US" sz="44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어떤 색으로</a:t>
            </a:r>
            <a:r>
              <a:rPr lang="ko-KR" altLang="en-US" sz="4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나타낼 것인지 골라줘야 해요</a:t>
            </a:r>
            <a:r>
              <a:rPr lang="en-US" altLang="ko-KR" sz="4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그래프가 조금 더 깔끔하게 보이기 위해서는 </a:t>
            </a:r>
            <a:r>
              <a:rPr lang="ko-KR" altLang="en-US" sz="4400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테두리의 색깔</a:t>
            </a:r>
            <a:r>
              <a:rPr lang="ko-KR" altLang="en-US" sz="4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 골라주면 좋아요 </a:t>
            </a:r>
            <a:r>
              <a:rPr lang="en-US" altLang="ko-KR" sz="44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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400" dirty="0">
              <a:latin typeface="Noto Sans KR" panose="020B0500000000000000" pitchFamily="34" charset="-127"/>
              <a:ea typeface="Noto Sans KR" panose="020B0500000000000000" pitchFamily="34" charset="-127"/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하단 사이트에서 원하는 색깔을 골라 </a:t>
            </a:r>
            <a:r>
              <a:rPr lang="en-US" altLang="ko-KR" sz="44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RGB </a:t>
            </a:r>
            <a:r>
              <a:rPr lang="ko-KR" altLang="en-US" sz="44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코드를 작성할 수 있어요</a:t>
            </a:r>
            <a:endParaRPr lang="en-US" altLang="ko-KR" sz="4400" dirty="0">
              <a:latin typeface="Noto Sans KR" panose="020B0500000000000000" pitchFamily="34" charset="-127"/>
              <a:ea typeface="Noto Sans KR" panose="020B0500000000000000" pitchFamily="34" charset="-127"/>
              <a:sym typeface="Wingdings" panose="05000000000000000000" pitchFamily="2" charset="2"/>
            </a:endParaRPr>
          </a:p>
          <a:p>
            <a:r>
              <a:rPr lang="ko-KR" altLang="en-US" sz="44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→ </a:t>
            </a:r>
            <a:r>
              <a:rPr lang="en-US" altLang="ko-KR" sz="44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  <a:hlinkClick r:id="rId4"/>
              </a:rPr>
              <a:t>https://www.color-hex.com/</a:t>
            </a:r>
            <a:endParaRPr lang="ko-KR" altLang="en-US" sz="4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Google Shape;107;p3">
            <a:extLst>
              <a:ext uri="{FF2B5EF4-FFF2-40B4-BE49-F238E27FC236}">
                <a16:creationId xmlns:a16="http://schemas.microsoft.com/office/drawing/2014/main" id="{B90DDC76-DA9C-4857-99C5-BC6D0125DB96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87860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C4A35-E09C-4F1C-8869-FF66E982E14E}"/>
              </a:ext>
            </a:extLst>
          </p:cNvPr>
          <p:cNvSpPr txBox="1"/>
          <p:nvPr/>
        </p:nvSpPr>
        <p:spPr>
          <a:xfrm>
            <a:off x="1219199" y="3074050"/>
            <a:ext cx="1715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3-3. </a:t>
            </a:r>
            <a:r>
              <a:rPr lang="ko-KR" altLang="en-US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차트 꾸미기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50013-6E93-47B8-8C0D-90DF6648FF6C}"/>
              </a:ext>
            </a:extLst>
          </p:cNvPr>
          <p:cNvSpPr txBox="1"/>
          <p:nvPr/>
        </p:nvSpPr>
        <p:spPr>
          <a:xfrm>
            <a:off x="1219199" y="3998744"/>
            <a:ext cx="17156344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색상을 고르기 번거롭다면 아래 코드를 그대로 사용해도 괜찮아요</a:t>
            </a:r>
            <a:r>
              <a:rPr lang="en-US" altLang="ko-KR" sz="4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endParaRPr lang="en-US" altLang="ko-KR" sz="3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//</a:t>
            </a:r>
            <a:r>
              <a:rPr lang="ko-KR" altLang="en-US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각 지역별 색상</a:t>
            </a:r>
            <a:endParaRPr lang="en-US" altLang="ko-KR" sz="3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background_color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= ["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(255, 204, 204)","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(255, 153, 153)","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(255, 204, 153)",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(255, 205, 102)","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(255, 255, 153)","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(204, 255, 204)",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(153, 255, 153)","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(000, 255, 153)","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(000, 255, 204)",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(051, 255, 255)","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(153, 255, 255)","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(204, 255, 255)",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(153, 204, 255)","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(102, 153, 255)","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(153, 102, 255)",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(204, 153, 255)","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(153, 102, 204)","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(204, 204, 204)",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(153, 153, 153)"]</a:t>
            </a:r>
          </a:p>
          <a:p>
            <a:endParaRPr lang="en-US" altLang="ko-KR" sz="3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//</a:t>
            </a:r>
            <a:r>
              <a:rPr lang="ko-KR" altLang="en-US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테두리 색상</a:t>
            </a:r>
            <a:endParaRPr lang="en-US" altLang="ko-KR" sz="3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border_color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= ["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(204, 051, 051)","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(204, 000, 000)","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(255, 153, 000)",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(255, 102, 000)","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(255, 255, 000)","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(102, 204, 102)",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(000, 102, 000)","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(000, 204, 000)","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(000, 204, 204)",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(102, 153, 204)","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(102, 153, 255)","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(000, 102, 204)",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(000, 102, 255)","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(051, 102, 204)","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(000, 051, 102)",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(102, 000, 153)","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(102, 000, 204)","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(102, 102, 102)",</a:t>
            </a:r>
          </a:p>
          <a:p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"</a:t>
            </a:r>
            <a:r>
              <a:rPr lang="en-US" altLang="ko-KR" sz="3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rgb</a:t>
            </a:r>
            <a:r>
              <a: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(051, 051, 051)"]</a:t>
            </a:r>
            <a:endParaRPr lang="ko-KR" altLang="en-US" sz="3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Google Shape;107;p3">
            <a:extLst>
              <a:ext uri="{FF2B5EF4-FFF2-40B4-BE49-F238E27FC236}">
                <a16:creationId xmlns:a16="http://schemas.microsoft.com/office/drawing/2014/main" id="{E16750FE-E679-4A0D-861E-2F941051B53E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14488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코드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42004" y="3622244"/>
            <a:ext cx="4473425" cy="896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4800" dirty="0">
                <a:solidFill>
                  <a:schemeClr val="tx1"/>
                </a:solidFill>
              </a:rPr>
              <a:t>&lt;html&gt;</a:t>
            </a:r>
            <a:endParaRPr lang="ko-KR" altLang="ko-KR" sz="4800" dirty="0">
              <a:solidFill>
                <a:schemeClr val="tx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/>
              <a:t>	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&lt;head&gt;</a:t>
            </a:r>
            <a:endParaRPr lang="ko-KR" altLang="ko-KR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/>
              <a:t>		</a:t>
            </a: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</a:rPr>
              <a:t>&lt;title&gt;</a:t>
            </a:r>
            <a:endParaRPr lang="ko-KR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</a:rPr>
              <a:t>		&lt;/title&gt;</a:t>
            </a:r>
            <a:endParaRPr lang="ko-KR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/>
              <a:t>	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&lt;/head&gt;</a:t>
            </a:r>
            <a:endParaRPr lang="ko-KR" altLang="ko-KR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/>
              <a:t>	</a:t>
            </a:r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&lt;body&gt;</a:t>
            </a:r>
            <a:endParaRPr lang="ko-KR" altLang="ko-KR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4800" dirty="0"/>
              <a:t>	</a:t>
            </a:r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&lt;/body&gt;</a:t>
            </a:r>
            <a:endParaRPr lang="ko-KR" altLang="ko-KR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tx1"/>
                </a:solidFill>
              </a:rPr>
              <a:t>&lt;/html&gt;</a:t>
            </a:r>
            <a:endParaRPr sz="4800" dirty="0">
              <a:solidFill>
                <a:schemeClr val="tx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8085802" y="3622244"/>
            <a:ext cx="9828000" cy="940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&lt;html&gt; &lt;/html&gt;: </a:t>
            </a:r>
            <a:r>
              <a:rPr lang="ko-KR" alt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문서의 시작과 끝</a:t>
            </a: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altLang="ko-KR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&lt;head&gt;&lt;/head&gt;: </a:t>
            </a:r>
            <a:r>
              <a:rPr lang="ko-KR" alt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본문에 표시되지 않는 머리 영역</a:t>
            </a: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altLang="ko-KR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&lt;title&gt;&lt;/title&gt;: </a:t>
            </a:r>
            <a:r>
              <a:rPr lang="ko-KR" alt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브라우저 </a:t>
            </a:r>
            <a:r>
              <a:rPr lang="ko-KR" altLang="en-US" sz="44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툴바에</a:t>
            </a:r>
            <a:r>
              <a:rPr lang="ko-KR" alt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나타나는 제목</a:t>
            </a: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ko-KR" altLang="en-US" sz="32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툴바</a:t>
            </a:r>
            <a:r>
              <a:rPr lang="en-US" altLang="ko-KR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32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자주 이용하는 기능을 사용할 수 있도록 버튼을 모아둔 메뉴</a:t>
            </a:r>
            <a:endParaRPr lang="en-US" altLang="ko-KR" sz="32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endParaRPr lang="en-US" altLang="ko-KR" sz="44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3500"/>
              <a:buFont typeface="Arial"/>
              <a:buNone/>
            </a:pPr>
            <a:r>
              <a:rPr lang="en-US" altLang="ko-KR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&lt;body&gt;&lt;/body&gt;: </a:t>
            </a:r>
            <a:r>
              <a:rPr lang="ko-KR" altLang="en-US" sz="44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쓰는 내용이 화면에 표시되는 본문 영역</a:t>
            </a:r>
            <a:endParaRPr sz="44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449409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활용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" name="Google Shape;107;p3">
            <a:extLst>
              <a:ext uri="{FF2B5EF4-FFF2-40B4-BE49-F238E27FC236}">
                <a16:creationId xmlns:a16="http://schemas.microsoft.com/office/drawing/2014/main" id="{E16750FE-E679-4A0D-861E-2F941051B53E}"/>
              </a:ext>
            </a:extLst>
          </p:cNvPr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index.html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만들기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8A3CAA-09A9-411F-9008-B2B8EC0F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200" y="2934186"/>
            <a:ext cx="7758422" cy="8862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BF54A-84F1-4FD8-BB89-D3F63AD361FE}"/>
              </a:ext>
            </a:extLst>
          </p:cNvPr>
          <p:cNvSpPr txBox="1"/>
          <p:nvPr/>
        </p:nvSpPr>
        <p:spPr>
          <a:xfrm>
            <a:off x="1661515" y="11966067"/>
            <a:ext cx="17156344" cy="10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완성</a:t>
            </a:r>
            <a:r>
              <a:rPr lang="en-US" altLang="ko-KR" sz="4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4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👏👏</a:t>
            </a:r>
            <a:endParaRPr lang="en-US" altLang="ko-KR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39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섹션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(section)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요소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0511646" y="3946849"/>
            <a:ext cx="7504672" cy="730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문서의 요소들을 그룹화하여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 묶음으로 엮을 때 사용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&lt;body&gt;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에 포함되어 사용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Ex) &lt;header&gt; &lt;nav&gt; &lt;aside&gt;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&lt;article&gt; &lt;section&gt; &lt;footer&gt; &lt;body&gt;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692E9B-2ADC-4E86-877F-E11A7F88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41" y="3794587"/>
            <a:ext cx="7842947" cy="84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0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&lt;meta&gt;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94B71EEF-F9AE-4C38-B3E7-12C32C49B74F}"/>
              </a:ext>
            </a:extLst>
          </p:cNvPr>
          <p:cNvSpPr txBox="1"/>
          <p:nvPr/>
        </p:nvSpPr>
        <p:spPr>
          <a:xfrm>
            <a:off x="1223700" y="3456992"/>
            <a:ext cx="17015290" cy="460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문서의 정보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를 설명하는 태그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문서의 내용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키워드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누가 만들었는지 등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…</a:t>
            </a: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종료 태그가 없는 </a:t>
            </a:r>
            <a:r>
              <a:rPr lang="ko-KR" altLang="en-US" sz="45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빈 태그</a:t>
            </a:r>
            <a:endParaRPr lang="en-US" altLang="ko-KR" sz="4500" b="1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문서의 </a:t>
            </a:r>
            <a:r>
              <a:rPr lang="ko-KR" altLang="en-US" sz="45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머리 영역</a:t>
            </a:r>
            <a:r>
              <a:rPr lang="en-US" altLang="ko-KR" sz="45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&lt;head&gt;&lt;/head&gt;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에 위치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주로 </a:t>
            </a: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name – value </a:t>
            </a:r>
            <a:r>
              <a:rPr lang="en-US" altLang="ko-KR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이름 </a:t>
            </a:r>
            <a:r>
              <a:rPr lang="en-US" altLang="ko-KR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– </a:t>
            </a: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값</a:t>
            </a:r>
            <a:r>
              <a:rPr lang="en-US" altLang="ko-KR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쌍으로 사용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988290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&lt;meta&gt; 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94B71EEF-F9AE-4C38-B3E7-12C32C49B74F}"/>
              </a:ext>
            </a:extLst>
          </p:cNvPr>
          <p:cNvSpPr txBox="1"/>
          <p:nvPr/>
        </p:nvSpPr>
        <p:spPr>
          <a:xfrm>
            <a:off x="1219200" y="5634298"/>
            <a:ext cx="17015290" cy="640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charset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문자 인코딩 방식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 http-</a:t>
            </a:r>
            <a:r>
              <a:rPr lang="en-US" altLang="ko-KR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equiv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브라우저가 서버에 명령을 내리는 속성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항목명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	ex) default-style : CSS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스타일 시트 세트의 이름을 지정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		title: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홈페이지 제목 지정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 content : </a:t>
            </a: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정보값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- name 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정보 이름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lvl="1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	ex) </a:t>
            </a: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viewport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4500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기기별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화면 크기 조정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2302A9-E85C-4AEE-B59E-A84C5174DD37}"/>
              </a:ext>
            </a:extLst>
          </p:cNvPr>
          <p:cNvSpPr txBox="1"/>
          <p:nvPr/>
        </p:nvSpPr>
        <p:spPr>
          <a:xfrm>
            <a:off x="1219200" y="3120337"/>
            <a:ext cx="17015290" cy="18054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4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&lt;meta http-</a:t>
            </a:r>
            <a:r>
              <a:rPr lang="en-US" altLang="ko-KR" sz="4400" dirty="0" err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equiv</a:t>
            </a:r>
            <a:r>
              <a:rPr lang="en-US" altLang="ko-KR" sz="44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=“title” content=“</a:t>
            </a:r>
            <a:r>
              <a:rPr lang="en-US" altLang="ko-KR" sz="4400" dirty="0" err="1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WebPage</a:t>
            </a:r>
            <a:r>
              <a:rPr lang="en-US" altLang="ko-KR" sz="44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”&gt;</a:t>
            </a:r>
          </a:p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400" dirty="0">
                <a:solidFill>
                  <a:schemeClr val="bg1"/>
                </a:solidFill>
                <a:latin typeface="Noto Sans KR"/>
                <a:ea typeface="Noto Sans KR"/>
                <a:cs typeface="Noto Sans KR"/>
                <a:sym typeface="Noto Sans KR"/>
              </a:rPr>
              <a:t>&lt;meta name=“viewport” content=“width=device-width”&gt;</a:t>
            </a:r>
          </a:p>
        </p:txBody>
      </p:sp>
    </p:spTree>
    <p:extLst>
      <p:ext uri="{BB962C8B-B14F-4D97-AF65-F5344CB8AC3E}">
        <p14:creationId xmlns:p14="http://schemas.microsoft.com/office/powerpoint/2010/main" val="343548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Noto Sans KR"/>
                <a:ea typeface="Noto Sans KR"/>
                <a:cs typeface="Noto Sans KR"/>
                <a:sym typeface="Noto Sans KR"/>
              </a:rPr>
              <a:t>HTML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한글 인코딩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(charset)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199" y="7455677"/>
            <a:ext cx="17420046" cy="37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&lt;meta&gt; </a:t>
            </a:r>
            <a:r>
              <a:rPr lang="ko-KR" altLang="en-US" sz="4500" dirty="0">
                <a:solidFill>
                  <a:schemeClr val="tx1"/>
                </a:solidFill>
                <a:latin typeface="Noto Sans KR"/>
                <a:ea typeface="Noto Sans KR"/>
                <a:cs typeface="Noto Sans KR"/>
                <a:sym typeface="Noto Sans KR"/>
              </a:rPr>
              <a:t>태그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의 </a:t>
            </a:r>
            <a:r>
              <a:rPr lang="en-US" altLang="ko-KR" sz="4500" dirty="0">
                <a:solidFill>
                  <a:srgbClr val="3366FF"/>
                </a:solidFill>
                <a:latin typeface="Noto Sans KR"/>
                <a:ea typeface="Noto Sans KR"/>
                <a:cs typeface="Noto Sans KR"/>
                <a:sym typeface="Noto Sans KR"/>
              </a:rPr>
              <a:t>charset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속성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HTML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문서의 문자 인코딩 방식 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*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인코딩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문자나 기호를 컴퓨터가 이용할 수 있는 신호로 만드는 것</a:t>
            </a:r>
            <a:endParaRPr lang="en-US" altLang="ko-KR" sz="4500" dirty="0">
              <a:solidFill>
                <a:srgbClr val="11151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		   </a:t>
            </a:r>
            <a:r>
              <a:rPr lang="ko-KR" altLang="en-US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인코딩 방식을 설정하지 않을 경우 한글이 깨질 수 있어요</a:t>
            </a: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</a:t>
            </a: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94B71EEF-F9AE-4C38-B3E7-12C32C49B74F}"/>
              </a:ext>
            </a:extLst>
          </p:cNvPr>
          <p:cNvSpPr txBox="1"/>
          <p:nvPr/>
        </p:nvSpPr>
        <p:spPr>
          <a:xfrm>
            <a:off x="1223700" y="3456992"/>
            <a:ext cx="17015290" cy="280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&lt;head&gt;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	&lt;meta charset = “UTF-8”&gt;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474786155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14202</TotalTime>
  <Words>2559</Words>
  <Application>Microsoft Office PowerPoint</Application>
  <PresentationFormat>사용자 지정</PresentationFormat>
  <Paragraphs>382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Arial</vt:lpstr>
      <vt:lpstr>Noto Sans KR</vt:lpstr>
      <vt:lpstr>Helvetica Neue Light</vt:lpstr>
      <vt:lpstr>Helvetica Neue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채은 이</cp:lastModifiedBy>
  <cp:revision>132</cp:revision>
  <dcterms:modified xsi:type="dcterms:W3CDTF">2021-01-10T10:42:10Z</dcterms:modified>
</cp:coreProperties>
</file>